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8288000" cy="10287000"/>
  <p:notesSz cx="6858000" cy="9144000"/>
  <p:embeddedFontLst>
    <p:embeddedFont>
      <p:font typeface="Ubuntu Bold" charset="1" panose="020B0804030602030204"/>
      <p:regular r:id="rId51"/>
    </p:embeddedFont>
    <p:embeddedFont>
      <p:font typeface="Oswald" charset="1" panose="00000500000000000000"/>
      <p:regular r:id="rId52"/>
    </p:embeddedFont>
    <p:embeddedFont>
      <p:font typeface="Muli" charset="1" panose="00000500000000000000"/>
      <p:regular r:id="rId53"/>
    </p:embeddedFont>
    <p:embeddedFont>
      <p:font typeface="Oswald Bold" charset="1" panose="000008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6.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57.png" Type="http://schemas.openxmlformats.org/officeDocument/2006/relationships/image"/><Relationship Id="rId13" Target="../media/image58.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7.png" Type="http://schemas.openxmlformats.org/officeDocument/2006/relationships/image"/><Relationship Id="rId7" Target="../media/image6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4.png" Type="http://schemas.openxmlformats.org/officeDocument/2006/relationships/image"/><Relationship Id="rId7" Target="../media/image7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9.png" Type="http://schemas.openxmlformats.org/officeDocument/2006/relationships/image"/><Relationship Id="rId7" Target="../media/image8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1.png" Type="http://schemas.openxmlformats.org/officeDocument/2006/relationships/image"/><Relationship Id="rId7" Target="../media/image82.png" Type="http://schemas.openxmlformats.org/officeDocument/2006/relationships/image"/><Relationship Id="rId8" Target="../media/image8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 Id="rId7" Target="https://www.kaggle.com/datasets/muratkokludataset/date-fruit-datasets/data" TargetMode="External" Type="http://schemas.openxmlformats.org/officeDocument/2006/relationships/hyperlink"/></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4.png" Type="http://schemas.openxmlformats.org/officeDocument/2006/relationships/image"/><Relationship Id="rId7" Target="../media/image8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true" rot="0">
            <a:off x="0" y="4946337"/>
            <a:ext cx="19489113" cy="5340663"/>
          </a:xfrm>
          <a:custGeom>
            <a:avLst/>
            <a:gdLst/>
            <a:ahLst/>
            <a:cxnLst/>
            <a:rect r="r" b="b" t="t" l="l"/>
            <a:pathLst>
              <a:path h="5340663" w="19489113">
                <a:moveTo>
                  <a:pt x="0" y="5340663"/>
                </a:moveTo>
                <a:lnTo>
                  <a:pt x="19489113" y="5340663"/>
                </a:lnTo>
                <a:lnTo>
                  <a:pt x="19489113"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282030"/>
            <a:ext cx="10525337" cy="2709508"/>
          </a:xfrm>
          <a:prstGeom prst="rect">
            <a:avLst/>
          </a:prstGeom>
        </p:spPr>
        <p:txBody>
          <a:bodyPr anchor="t" rtlCol="false" tIns="0" lIns="0" bIns="0" rIns="0">
            <a:spAutoFit/>
          </a:bodyPr>
          <a:lstStyle/>
          <a:p>
            <a:pPr algn="l">
              <a:lnSpc>
                <a:spcPts val="10299"/>
              </a:lnSpc>
            </a:pPr>
            <a:r>
              <a:rPr lang="en-US" sz="10299">
                <a:solidFill>
                  <a:srgbClr val="292E6E"/>
                </a:solidFill>
                <a:latin typeface="Ubuntu Bold"/>
              </a:rPr>
              <a:t>FINAL </a:t>
            </a:r>
          </a:p>
          <a:p>
            <a:pPr algn="l">
              <a:lnSpc>
                <a:spcPts val="10299"/>
              </a:lnSpc>
            </a:pPr>
            <a:r>
              <a:rPr lang="en-US" sz="10299">
                <a:solidFill>
                  <a:srgbClr val="292E6E"/>
                </a:solidFill>
                <a:latin typeface="Ubuntu Bold"/>
              </a:rPr>
              <a:t>PROJECT</a:t>
            </a:r>
          </a:p>
        </p:txBody>
      </p:sp>
      <p:grpSp>
        <p:nvGrpSpPr>
          <p:cNvPr name="Group 4" id="4"/>
          <p:cNvGrpSpPr/>
          <p:nvPr/>
        </p:nvGrpSpPr>
        <p:grpSpPr>
          <a:xfrm rot="0">
            <a:off x="11320825" y="1424414"/>
            <a:ext cx="6262852" cy="6262852"/>
            <a:chOff x="0" y="0"/>
            <a:chExt cx="4699000" cy="4699000"/>
          </a:xfrm>
        </p:grpSpPr>
        <p:sp>
          <p:nvSpPr>
            <p:cNvPr name="Freeform 5" id="5"/>
            <p:cNvSpPr/>
            <p:nvPr/>
          </p:nvSpPr>
          <p:spPr>
            <a:xfrm flipH="false" flipV="false" rot="0">
              <a:off x="0" y="0"/>
              <a:ext cx="4699000" cy="4699000"/>
            </a:xfrm>
            <a:custGeom>
              <a:avLst/>
              <a:gdLst/>
              <a:ahLst/>
              <a:cxnLst/>
              <a:rect r="r" b="b" t="t" l="l"/>
              <a:pathLst>
                <a:path h="4699000" w="4699000">
                  <a:moveTo>
                    <a:pt x="2349500" y="0"/>
                  </a:moveTo>
                  <a:cubicBezTo>
                    <a:pt x="1051941" y="0"/>
                    <a:pt x="0" y="1051941"/>
                    <a:pt x="0" y="2349500"/>
                  </a:cubicBezTo>
                  <a:lnTo>
                    <a:pt x="0" y="4699000"/>
                  </a:lnTo>
                  <a:lnTo>
                    <a:pt x="2349500" y="4699000"/>
                  </a:lnTo>
                  <a:cubicBezTo>
                    <a:pt x="3647059" y="4699000"/>
                    <a:pt x="4699000" y="3647059"/>
                    <a:pt x="4699000" y="2349500"/>
                  </a:cubicBezTo>
                  <a:cubicBezTo>
                    <a:pt x="4699000" y="1051941"/>
                    <a:pt x="3647059" y="0"/>
                    <a:pt x="2349500" y="0"/>
                  </a:cubicBezTo>
                  <a:close/>
                </a:path>
              </a:pathLst>
            </a:custGeom>
            <a:blipFill>
              <a:blip r:embed="rId4"/>
              <a:stretch>
                <a:fillRect l="-71951" t="0" r="-71951" b="0"/>
              </a:stretch>
            </a:blipFill>
          </p:spPr>
        </p:sp>
      </p:grpSp>
      <p:sp>
        <p:nvSpPr>
          <p:cNvPr name="Freeform 6" id="6"/>
          <p:cNvSpPr/>
          <p:nvPr/>
        </p:nvSpPr>
        <p:spPr>
          <a:xfrm flipH="false" flipV="false" rot="5400000">
            <a:off x="1696026" y="36137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6102644"/>
            <a:ext cx="8575392" cy="596900"/>
          </a:xfrm>
          <a:prstGeom prst="rect">
            <a:avLst/>
          </a:prstGeom>
        </p:spPr>
        <p:txBody>
          <a:bodyPr anchor="t" rtlCol="false" tIns="0" lIns="0" bIns="0" rIns="0">
            <a:spAutoFit/>
          </a:bodyPr>
          <a:lstStyle/>
          <a:p>
            <a:pPr algn="l">
              <a:lnSpc>
                <a:spcPts val="4900"/>
              </a:lnSpc>
            </a:pPr>
            <a:r>
              <a:rPr lang="en-US" sz="3500" spc="700">
                <a:solidFill>
                  <a:srgbClr val="C42263"/>
                </a:solidFill>
                <a:latin typeface="Oswald"/>
              </a:rPr>
              <a:t>STATISTICAL MACHINE LEARNING C</a:t>
            </a:r>
          </a:p>
        </p:txBody>
      </p:sp>
      <p:sp>
        <p:nvSpPr>
          <p:cNvPr name="Freeform 8" id="8"/>
          <p:cNvSpPr/>
          <p:nvPr/>
        </p:nvSpPr>
        <p:spPr>
          <a:xfrm flipH="false" flipV="true" rot="-5400000">
            <a:off x="13953971" y="-560134"/>
            <a:ext cx="6066605" cy="5340663"/>
          </a:xfrm>
          <a:custGeom>
            <a:avLst/>
            <a:gdLst/>
            <a:ahLst/>
            <a:cxnLst/>
            <a:rect r="r" b="b" t="t" l="l"/>
            <a:pathLst>
              <a:path h="5340663" w="6066605">
                <a:moveTo>
                  <a:pt x="0" y="5340663"/>
                </a:moveTo>
                <a:lnTo>
                  <a:pt x="6066605" y="5340663"/>
                </a:lnTo>
                <a:lnTo>
                  <a:pt x="6066605"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TextBox 9" id="9"/>
          <p:cNvSpPr txBox="true"/>
          <p:nvPr/>
        </p:nvSpPr>
        <p:spPr>
          <a:xfrm rot="0">
            <a:off x="1028700" y="2342230"/>
            <a:ext cx="8575392" cy="596900"/>
          </a:xfrm>
          <a:prstGeom prst="rect">
            <a:avLst/>
          </a:prstGeom>
        </p:spPr>
        <p:txBody>
          <a:bodyPr anchor="t" rtlCol="false" tIns="0" lIns="0" bIns="0" rIns="0">
            <a:spAutoFit/>
          </a:bodyPr>
          <a:lstStyle/>
          <a:p>
            <a:pPr algn="l">
              <a:lnSpc>
                <a:spcPts val="4900"/>
              </a:lnSpc>
            </a:pPr>
            <a:r>
              <a:rPr lang="en-US" sz="3500" spc="700">
                <a:solidFill>
                  <a:srgbClr val="C42263"/>
                </a:solidFill>
                <a:latin typeface="Oswald"/>
              </a:rPr>
              <a:t>KELOMPOK 4 SML 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904706" y="3263434"/>
            <a:ext cx="6340089" cy="4743916"/>
          </a:xfrm>
          <a:custGeom>
            <a:avLst/>
            <a:gdLst/>
            <a:ahLst/>
            <a:cxnLst/>
            <a:rect r="r" b="b" t="t" l="l"/>
            <a:pathLst>
              <a:path h="4743916" w="6340089">
                <a:moveTo>
                  <a:pt x="0" y="0"/>
                </a:moveTo>
                <a:lnTo>
                  <a:pt x="6340090" y="0"/>
                </a:lnTo>
                <a:lnTo>
                  <a:pt x="6340090" y="4743916"/>
                </a:lnTo>
                <a:lnTo>
                  <a:pt x="0" y="4743916"/>
                </a:lnTo>
                <a:lnTo>
                  <a:pt x="0" y="0"/>
                </a:lnTo>
                <a:close/>
              </a:path>
            </a:pathLst>
          </a:custGeom>
          <a:blipFill>
            <a:blip r:embed="rId6"/>
            <a:stretch>
              <a:fillRect l="0" t="0" r="0" b="0"/>
            </a:stretch>
          </a:blipFill>
        </p:spPr>
      </p:sp>
      <p:sp>
        <p:nvSpPr>
          <p:cNvPr name="Freeform 7" id="7"/>
          <p:cNvSpPr/>
          <p:nvPr/>
        </p:nvSpPr>
        <p:spPr>
          <a:xfrm flipH="false" flipV="false" rot="0">
            <a:off x="2431151" y="3638084"/>
            <a:ext cx="1981119" cy="4243998"/>
          </a:xfrm>
          <a:custGeom>
            <a:avLst/>
            <a:gdLst/>
            <a:ahLst/>
            <a:cxnLst/>
            <a:rect r="r" b="b" t="t" l="l"/>
            <a:pathLst>
              <a:path h="4243998" w="1981119">
                <a:moveTo>
                  <a:pt x="0" y="0"/>
                </a:moveTo>
                <a:lnTo>
                  <a:pt x="1981120" y="0"/>
                </a:lnTo>
                <a:lnTo>
                  <a:pt x="1981120" y="4243998"/>
                </a:lnTo>
                <a:lnTo>
                  <a:pt x="0" y="4243998"/>
                </a:lnTo>
                <a:lnTo>
                  <a:pt x="0" y="0"/>
                </a:lnTo>
                <a:close/>
              </a:path>
            </a:pathLst>
          </a:custGeom>
          <a:blipFill>
            <a:blip r:embed="rId7"/>
            <a:stretch>
              <a:fillRect l="0" t="0" r="0" b="0"/>
            </a:stretch>
          </a:blipFill>
        </p:spPr>
      </p:sp>
      <p:sp>
        <p:nvSpPr>
          <p:cNvPr name="Freeform 8" id="8"/>
          <p:cNvSpPr/>
          <p:nvPr/>
        </p:nvSpPr>
        <p:spPr>
          <a:xfrm flipH="false" flipV="false" rot="0">
            <a:off x="4875231" y="3638084"/>
            <a:ext cx="2300583" cy="4243998"/>
          </a:xfrm>
          <a:custGeom>
            <a:avLst/>
            <a:gdLst/>
            <a:ahLst/>
            <a:cxnLst/>
            <a:rect r="r" b="b" t="t" l="l"/>
            <a:pathLst>
              <a:path h="4243998" w="2300583">
                <a:moveTo>
                  <a:pt x="0" y="0"/>
                </a:moveTo>
                <a:lnTo>
                  <a:pt x="2300583" y="0"/>
                </a:lnTo>
                <a:lnTo>
                  <a:pt x="2300583" y="4243998"/>
                </a:lnTo>
                <a:lnTo>
                  <a:pt x="0" y="4243998"/>
                </a:lnTo>
                <a:lnTo>
                  <a:pt x="0" y="0"/>
                </a:lnTo>
                <a:close/>
              </a:path>
            </a:pathLst>
          </a:custGeom>
          <a:blipFill>
            <a:blip r:embed="rId8"/>
            <a:stretch>
              <a:fillRect l="0" t="0" r="0" b="0"/>
            </a:stretch>
          </a:blipFill>
        </p:spPr>
      </p:sp>
      <p:sp>
        <p:nvSpPr>
          <p:cNvPr name="TextBox 9" id="9"/>
          <p:cNvSpPr txBox="true"/>
          <p:nvPr/>
        </p:nvSpPr>
        <p:spPr>
          <a:xfrm rot="0">
            <a:off x="4412271" y="1424944"/>
            <a:ext cx="9463459"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Pre-Processing Data</a:t>
            </a:r>
          </a:p>
        </p:txBody>
      </p:sp>
      <p:sp>
        <p:nvSpPr>
          <p:cNvPr name="TextBox 10" id="10"/>
          <p:cNvSpPr txBox="true"/>
          <p:nvPr/>
        </p:nvSpPr>
        <p:spPr>
          <a:xfrm rot="0">
            <a:off x="4067182" y="2518896"/>
            <a:ext cx="10153637"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rPr>
              <a:t>Pengecekan Outlier Data Sebelum di Normalisasi</a:t>
            </a:r>
          </a:p>
        </p:txBody>
      </p:sp>
      <p:sp>
        <p:nvSpPr>
          <p:cNvPr name="TextBox 11" id="11"/>
          <p:cNvSpPr txBox="true"/>
          <p:nvPr/>
        </p:nvSpPr>
        <p:spPr>
          <a:xfrm rot="0">
            <a:off x="1452502" y="3134846"/>
            <a:ext cx="6123876" cy="412750"/>
          </a:xfrm>
          <a:prstGeom prst="rect">
            <a:avLst/>
          </a:prstGeom>
        </p:spPr>
        <p:txBody>
          <a:bodyPr anchor="t" rtlCol="false" tIns="0" lIns="0" bIns="0" rIns="0">
            <a:spAutoFit/>
          </a:bodyPr>
          <a:lstStyle/>
          <a:p>
            <a:pPr algn="l">
              <a:lnSpc>
                <a:spcPts val="3499"/>
              </a:lnSpc>
            </a:pPr>
            <a:r>
              <a:rPr lang="en-US" sz="2499">
                <a:solidFill>
                  <a:srgbClr val="000000"/>
                </a:solidFill>
                <a:latin typeface="Muli"/>
              </a:rPr>
              <a:t>Jumlah Outlier di Setiap Variabel:</a:t>
            </a:r>
          </a:p>
        </p:txBody>
      </p:sp>
      <p:sp>
        <p:nvSpPr>
          <p:cNvPr name="TextBox 12" id="12"/>
          <p:cNvSpPr txBox="true"/>
          <p:nvPr/>
        </p:nvSpPr>
        <p:spPr>
          <a:xfrm rot="0">
            <a:off x="1622381" y="7959725"/>
            <a:ext cx="14293525" cy="10541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Terlihat pada Output Phyton dan Visualisasi Boxplot diatas, bahwa terdapat beberapa variabel yang mempunyai nilai outlier, seperti Variabel KurtosisRR, KurtosisRB, SkewRR, SOLIDITY, SHAPEFACTOR_$, ROUNDNESS, EntropyRB, SkewRB, EntropyGR, ECCENTRICITY, dan lain-lain.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52502" y="3859161"/>
            <a:ext cx="13171353" cy="4332369"/>
          </a:xfrm>
          <a:custGeom>
            <a:avLst/>
            <a:gdLst/>
            <a:ahLst/>
            <a:cxnLst/>
            <a:rect r="r" b="b" t="t" l="l"/>
            <a:pathLst>
              <a:path h="4332369" w="13171353">
                <a:moveTo>
                  <a:pt x="0" y="0"/>
                </a:moveTo>
                <a:lnTo>
                  <a:pt x="13171353" y="0"/>
                </a:lnTo>
                <a:lnTo>
                  <a:pt x="13171353" y="4332369"/>
                </a:lnTo>
                <a:lnTo>
                  <a:pt x="0" y="4332369"/>
                </a:lnTo>
                <a:lnTo>
                  <a:pt x="0" y="0"/>
                </a:lnTo>
                <a:close/>
              </a:path>
            </a:pathLst>
          </a:custGeom>
          <a:blipFill>
            <a:blip r:embed="rId6"/>
            <a:stretch>
              <a:fillRect l="0" t="0" r="0" b="0"/>
            </a:stretch>
          </a:blipFill>
        </p:spPr>
      </p:sp>
      <p:sp>
        <p:nvSpPr>
          <p:cNvPr name="TextBox 7" id="7"/>
          <p:cNvSpPr txBox="true"/>
          <p:nvPr/>
        </p:nvSpPr>
        <p:spPr>
          <a:xfrm rot="0">
            <a:off x="4412271" y="1612684"/>
            <a:ext cx="9463459"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Pre-Processing Data</a:t>
            </a:r>
          </a:p>
        </p:txBody>
      </p:sp>
      <p:sp>
        <p:nvSpPr>
          <p:cNvPr name="TextBox 8" id="8"/>
          <p:cNvSpPr txBox="true"/>
          <p:nvPr/>
        </p:nvSpPr>
        <p:spPr>
          <a:xfrm rot="0">
            <a:off x="4067182" y="2706636"/>
            <a:ext cx="10153637"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rPr>
              <a:t>Normalisasi Data</a:t>
            </a:r>
          </a:p>
        </p:txBody>
      </p:sp>
      <p:sp>
        <p:nvSpPr>
          <p:cNvPr name="TextBox 9" id="9"/>
          <p:cNvSpPr txBox="true"/>
          <p:nvPr/>
        </p:nvSpPr>
        <p:spPr>
          <a:xfrm rot="0">
            <a:off x="1452502" y="3322586"/>
            <a:ext cx="15382995" cy="412750"/>
          </a:xfrm>
          <a:prstGeom prst="rect">
            <a:avLst/>
          </a:prstGeom>
        </p:spPr>
        <p:txBody>
          <a:bodyPr anchor="t" rtlCol="false" tIns="0" lIns="0" bIns="0" rIns="0">
            <a:spAutoFit/>
          </a:bodyPr>
          <a:lstStyle/>
          <a:p>
            <a:pPr algn="l">
              <a:lnSpc>
                <a:spcPts val="3499"/>
              </a:lnSpc>
            </a:pPr>
            <a:r>
              <a:rPr lang="en-US" sz="2499">
                <a:solidFill>
                  <a:srgbClr val="000000"/>
                </a:solidFill>
                <a:latin typeface="Muli"/>
              </a:rPr>
              <a:t>Data dilakukan Normalisasi untuk semua variabel X dengan metode Normalisasi StandardScaler.</a:t>
            </a:r>
          </a:p>
        </p:txBody>
      </p:sp>
      <p:sp>
        <p:nvSpPr>
          <p:cNvPr name="TextBox 10" id="10"/>
          <p:cNvSpPr txBox="true"/>
          <p:nvPr/>
        </p:nvSpPr>
        <p:spPr>
          <a:xfrm rot="0">
            <a:off x="1620748" y="8296305"/>
            <a:ext cx="14317560" cy="10541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Sebelumnya Dataset ini dipisah antara Data Train dengan Test dengan Proporsi data test sebesar 0.2 dari keseluruhan data. Tabel diatas menunjukkan hasil dari Normalisasi Data Train dengan menggunakan metode Normalisasi StandardScaler. Hal serupa juga diterapkan untuk data test.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H="true">
            <a:off x="7595429" y="3306711"/>
            <a:ext cx="0" cy="4428898"/>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1816157" y="4181703"/>
            <a:ext cx="1772241" cy="4046060"/>
          </a:xfrm>
          <a:custGeom>
            <a:avLst/>
            <a:gdLst/>
            <a:ahLst/>
            <a:cxnLst/>
            <a:rect r="r" b="b" t="t" l="l"/>
            <a:pathLst>
              <a:path h="4046060" w="1772241">
                <a:moveTo>
                  <a:pt x="0" y="0"/>
                </a:moveTo>
                <a:lnTo>
                  <a:pt x="1772242" y="0"/>
                </a:lnTo>
                <a:lnTo>
                  <a:pt x="1772242" y="4046060"/>
                </a:lnTo>
                <a:lnTo>
                  <a:pt x="0" y="4046060"/>
                </a:lnTo>
                <a:lnTo>
                  <a:pt x="0" y="0"/>
                </a:lnTo>
                <a:close/>
              </a:path>
            </a:pathLst>
          </a:custGeom>
          <a:blipFill>
            <a:blip r:embed="rId6"/>
            <a:stretch>
              <a:fillRect l="0" t="0" r="0" b="0"/>
            </a:stretch>
          </a:blipFill>
        </p:spPr>
      </p:sp>
      <p:sp>
        <p:nvSpPr>
          <p:cNvPr name="Freeform 8" id="8"/>
          <p:cNvSpPr/>
          <p:nvPr/>
        </p:nvSpPr>
        <p:spPr>
          <a:xfrm flipH="false" flipV="false" rot="0">
            <a:off x="3950349" y="4181703"/>
            <a:ext cx="2212689" cy="4046060"/>
          </a:xfrm>
          <a:custGeom>
            <a:avLst/>
            <a:gdLst/>
            <a:ahLst/>
            <a:cxnLst/>
            <a:rect r="r" b="b" t="t" l="l"/>
            <a:pathLst>
              <a:path h="4046060" w="2212689">
                <a:moveTo>
                  <a:pt x="0" y="0"/>
                </a:moveTo>
                <a:lnTo>
                  <a:pt x="2212689" y="0"/>
                </a:lnTo>
                <a:lnTo>
                  <a:pt x="2212689" y="4046060"/>
                </a:lnTo>
                <a:lnTo>
                  <a:pt x="0" y="4046060"/>
                </a:lnTo>
                <a:lnTo>
                  <a:pt x="0" y="0"/>
                </a:lnTo>
                <a:close/>
              </a:path>
            </a:pathLst>
          </a:custGeom>
          <a:blipFill>
            <a:blip r:embed="rId7"/>
            <a:stretch>
              <a:fillRect l="0" t="0" r="0" b="0"/>
            </a:stretch>
          </a:blipFill>
        </p:spPr>
      </p:sp>
      <p:sp>
        <p:nvSpPr>
          <p:cNvPr name="Freeform 9" id="9"/>
          <p:cNvSpPr/>
          <p:nvPr/>
        </p:nvSpPr>
        <p:spPr>
          <a:xfrm flipH="false" flipV="false" rot="0">
            <a:off x="7976429" y="4181703"/>
            <a:ext cx="1767534" cy="4046060"/>
          </a:xfrm>
          <a:custGeom>
            <a:avLst/>
            <a:gdLst/>
            <a:ahLst/>
            <a:cxnLst/>
            <a:rect r="r" b="b" t="t" l="l"/>
            <a:pathLst>
              <a:path h="4046060" w="1767534">
                <a:moveTo>
                  <a:pt x="0" y="0"/>
                </a:moveTo>
                <a:lnTo>
                  <a:pt x="1767533" y="0"/>
                </a:lnTo>
                <a:lnTo>
                  <a:pt x="1767533" y="4046060"/>
                </a:lnTo>
                <a:lnTo>
                  <a:pt x="0" y="4046060"/>
                </a:lnTo>
                <a:lnTo>
                  <a:pt x="0" y="0"/>
                </a:lnTo>
                <a:close/>
              </a:path>
            </a:pathLst>
          </a:custGeom>
          <a:blipFill>
            <a:blip r:embed="rId8"/>
            <a:stretch>
              <a:fillRect l="0" t="0" r="0" b="0"/>
            </a:stretch>
          </a:blipFill>
        </p:spPr>
      </p:sp>
      <p:sp>
        <p:nvSpPr>
          <p:cNvPr name="Freeform 10" id="10"/>
          <p:cNvSpPr/>
          <p:nvPr/>
        </p:nvSpPr>
        <p:spPr>
          <a:xfrm flipH="false" flipV="false" rot="0">
            <a:off x="10105912" y="4119511"/>
            <a:ext cx="2266641" cy="4046060"/>
          </a:xfrm>
          <a:custGeom>
            <a:avLst/>
            <a:gdLst/>
            <a:ahLst/>
            <a:cxnLst/>
            <a:rect r="r" b="b" t="t" l="l"/>
            <a:pathLst>
              <a:path h="4046060" w="2266641">
                <a:moveTo>
                  <a:pt x="0" y="0"/>
                </a:moveTo>
                <a:lnTo>
                  <a:pt x="2266641" y="0"/>
                </a:lnTo>
                <a:lnTo>
                  <a:pt x="2266641" y="4046060"/>
                </a:lnTo>
                <a:lnTo>
                  <a:pt x="0" y="4046060"/>
                </a:lnTo>
                <a:lnTo>
                  <a:pt x="0" y="0"/>
                </a:lnTo>
                <a:close/>
              </a:path>
            </a:pathLst>
          </a:custGeom>
          <a:blipFill>
            <a:blip r:embed="rId9"/>
            <a:stretch>
              <a:fillRect l="0" t="0" r="0" b="0"/>
            </a:stretch>
          </a:blipFill>
        </p:spPr>
      </p:sp>
      <p:sp>
        <p:nvSpPr>
          <p:cNvPr name="TextBox 11" id="11"/>
          <p:cNvSpPr txBox="true"/>
          <p:nvPr/>
        </p:nvSpPr>
        <p:spPr>
          <a:xfrm rot="0">
            <a:off x="4412271" y="1558709"/>
            <a:ext cx="9463459"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Pre-Processing Data</a:t>
            </a:r>
          </a:p>
        </p:txBody>
      </p:sp>
      <p:sp>
        <p:nvSpPr>
          <p:cNvPr name="TextBox 12" id="12"/>
          <p:cNvSpPr txBox="true"/>
          <p:nvPr/>
        </p:nvSpPr>
        <p:spPr>
          <a:xfrm rot="0">
            <a:off x="4067182" y="2652661"/>
            <a:ext cx="10153637"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rPr>
              <a:t>Pengecekan Outlier Data Setelah di Normalisasi</a:t>
            </a:r>
          </a:p>
        </p:txBody>
      </p:sp>
      <p:sp>
        <p:nvSpPr>
          <p:cNvPr name="TextBox 13" id="13"/>
          <p:cNvSpPr txBox="true"/>
          <p:nvPr/>
        </p:nvSpPr>
        <p:spPr>
          <a:xfrm rot="0">
            <a:off x="1585852" y="8242330"/>
            <a:ext cx="14352456" cy="1406525"/>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Setelah dilakukan Normalisasi dengan menggunakan Metode StandardScaler di Phyton, didapatkan bahwa memang Outliernya berkurang namun tidak signifikan, dan terlihat tetap terdapat Outlier dalam dataset ini, Tetapi, Kami memilih untuk tidak membuang/melakukan imputasi data untuk menangani kasus Outlier ini dikarenakan kami ingin melihat Keadaan sesungguhnya seperti apa dalam mengklasifikasikan kelas Buah Kurma ini.</a:t>
            </a:r>
          </a:p>
        </p:txBody>
      </p:sp>
      <p:sp>
        <p:nvSpPr>
          <p:cNvPr name="TextBox 14" id="14"/>
          <p:cNvSpPr txBox="true"/>
          <p:nvPr/>
        </p:nvSpPr>
        <p:spPr>
          <a:xfrm rot="0">
            <a:off x="1452502" y="3268611"/>
            <a:ext cx="6123876" cy="850900"/>
          </a:xfrm>
          <a:prstGeom prst="rect">
            <a:avLst/>
          </a:prstGeom>
        </p:spPr>
        <p:txBody>
          <a:bodyPr anchor="t" rtlCol="false" tIns="0" lIns="0" bIns="0" rIns="0">
            <a:spAutoFit/>
          </a:bodyPr>
          <a:lstStyle/>
          <a:p>
            <a:pPr algn="l">
              <a:lnSpc>
                <a:spcPts val="3499"/>
              </a:lnSpc>
            </a:pPr>
            <a:r>
              <a:rPr lang="en-US" sz="2499">
                <a:solidFill>
                  <a:srgbClr val="000000"/>
                </a:solidFill>
                <a:latin typeface="Muli"/>
              </a:rPr>
              <a:t>Jumlah Outlier di Setiap Variabel Untuk Data Train : </a:t>
            </a:r>
          </a:p>
        </p:txBody>
      </p:sp>
      <p:sp>
        <p:nvSpPr>
          <p:cNvPr name="TextBox 15" id="15"/>
          <p:cNvSpPr txBox="true"/>
          <p:nvPr/>
        </p:nvSpPr>
        <p:spPr>
          <a:xfrm rot="0">
            <a:off x="7751853" y="3268611"/>
            <a:ext cx="6123876" cy="850900"/>
          </a:xfrm>
          <a:prstGeom prst="rect">
            <a:avLst/>
          </a:prstGeom>
        </p:spPr>
        <p:txBody>
          <a:bodyPr anchor="t" rtlCol="false" tIns="0" lIns="0" bIns="0" rIns="0">
            <a:spAutoFit/>
          </a:bodyPr>
          <a:lstStyle/>
          <a:p>
            <a:pPr algn="l">
              <a:lnSpc>
                <a:spcPts val="3499"/>
              </a:lnSpc>
            </a:pPr>
            <a:r>
              <a:rPr lang="en-US" sz="2499">
                <a:solidFill>
                  <a:srgbClr val="000000"/>
                </a:solidFill>
                <a:latin typeface="Muli"/>
              </a:rPr>
              <a:t>Jumlah Outlier di Setiap Variabel Untuk Data Test: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8695645" y="754604"/>
            <a:ext cx="9337492" cy="9867891"/>
          </a:xfrm>
          <a:custGeom>
            <a:avLst/>
            <a:gdLst/>
            <a:ahLst/>
            <a:cxnLst/>
            <a:rect r="r" b="b" t="t" l="l"/>
            <a:pathLst>
              <a:path h="9867891" w="9337492">
                <a:moveTo>
                  <a:pt x="0" y="0"/>
                </a:moveTo>
                <a:lnTo>
                  <a:pt x="9337492" y="0"/>
                </a:lnTo>
                <a:lnTo>
                  <a:pt x="9337492" y="9867891"/>
                </a:lnTo>
                <a:lnTo>
                  <a:pt x="0" y="9867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4474719" y="-541255"/>
            <a:ext cx="5066153" cy="4459928"/>
          </a:xfrm>
          <a:custGeom>
            <a:avLst/>
            <a:gdLst/>
            <a:ahLst/>
            <a:cxnLst/>
            <a:rect r="r" b="b" t="t" l="l"/>
            <a:pathLst>
              <a:path h="4459928" w="5066153">
                <a:moveTo>
                  <a:pt x="0" y="4459928"/>
                </a:moveTo>
                <a:lnTo>
                  <a:pt x="5066154" y="4459928"/>
                </a:lnTo>
                <a:lnTo>
                  <a:pt x="5066154" y="0"/>
                </a:lnTo>
                <a:lnTo>
                  <a:pt x="0" y="0"/>
                </a:lnTo>
                <a:lnTo>
                  <a:pt x="0" y="4459928"/>
                </a:lnTo>
                <a:close/>
              </a:path>
            </a:pathLst>
          </a:custGeom>
          <a:blipFill>
            <a:blip r:embed="rId4">
              <a:extLst>
                <a:ext uri="{96DAC541-7B7A-43D3-8B79-37D633B846F1}">
                  <asvg:svgBlip xmlns:asvg="http://schemas.microsoft.com/office/drawing/2016/SVG/main" r:embed="rId5"/>
                </a:ext>
              </a:extLst>
            </a:blip>
            <a:stretch>
              <a:fillRect l="-221252" t="0" r="0" b="0"/>
            </a:stretch>
          </a:blipFill>
        </p:spPr>
      </p:sp>
      <p:sp>
        <p:nvSpPr>
          <p:cNvPr name="Freeform 4" id="4"/>
          <p:cNvSpPr/>
          <p:nvPr/>
        </p:nvSpPr>
        <p:spPr>
          <a:xfrm flipH="true" flipV="true" rot="0">
            <a:off x="0" y="5881873"/>
            <a:ext cx="18436051" cy="5052089"/>
          </a:xfrm>
          <a:custGeom>
            <a:avLst/>
            <a:gdLst/>
            <a:ahLst/>
            <a:cxnLst/>
            <a:rect r="r" b="b" t="t" l="l"/>
            <a:pathLst>
              <a:path h="5052089" w="18436051">
                <a:moveTo>
                  <a:pt x="18436051" y="5052089"/>
                </a:moveTo>
                <a:lnTo>
                  <a:pt x="0" y="5052089"/>
                </a:lnTo>
                <a:lnTo>
                  <a:pt x="0" y="0"/>
                </a:lnTo>
                <a:lnTo>
                  <a:pt x="18436051" y="0"/>
                </a:lnTo>
                <a:lnTo>
                  <a:pt x="18436051" y="50520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969604" y="-2281"/>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95645" y="754604"/>
            <a:ext cx="1970024" cy="1970024"/>
          </a:xfrm>
          <a:custGeom>
            <a:avLst/>
            <a:gdLst/>
            <a:ahLst/>
            <a:cxnLst/>
            <a:rect r="r" b="b" t="t" l="l"/>
            <a:pathLst>
              <a:path h="1970024" w="1970024">
                <a:moveTo>
                  <a:pt x="0" y="0"/>
                </a:moveTo>
                <a:lnTo>
                  <a:pt x="1970023" y="0"/>
                </a:lnTo>
                <a:lnTo>
                  <a:pt x="1970023" y="1970024"/>
                </a:lnTo>
                <a:lnTo>
                  <a:pt x="0" y="19700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097103" y="1105155"/>
            <a:ext cx="1167107" cy="1167107"/>
          </a:xfrm>
          <a:custGeom>
            <a:avLst/>
            <a:gdLst/>
            <a:ahLst/>
            <a:cxnLst/>
            <a:rect r="r" b="b" t="t" l="l"/>
            <a:pathLst>
              <a:path h="1167107" w="1167107">
                <a:moveTo>
                  <a:pt x="0" y="0"/>
                </a:moveTo>
                <a:lnTo>
                  <a:pt x="1167107" y="0"/>
                </a:lnTo>
                <a:lnTo>
                  <a:pt x="1167107" y="1167107"/>
                </a:lnTo>
                <a:lnTo>
                  <a:pt x="0" y="11671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9866846" y="2724628"/>
            <a:ext cx="6995090" cy="5122960"/>
          </a:xfrm>
          <a:custGeom>
            <a:avLst/>
            <a:gdLst/>
            <a:ahLst/>
            <a:cxnLst/>
            <a:rect r="r" b="b" t="t" l="l"/>
            <a:pathLst>
              <a:path h="5122960" w="6995090">
                <a:moveTo>
                  <a:pt x="0" y="0"/>
                </a:moveTo>
                <a:lnTo>
                  <a:pt x="6995090" y="0"/>
                </a:lnTo>
                <a:lnTo>
                  <a:pt x="6995090" y="5122960"/>
                </a:lnTo>
                <a:lnTo>
                  <a:pt x="0" y="5122960"/>
                </a:lnTo>
                <a:lnTo>
                  <a:pt x="0" y="0"/>
                </a:lnTo>
                <a:close/>
              </a:path>
            </a:pathLst>
          </a:custGeom>
          <a:blipFill>
            <a:blip r:embed="rId12"/>
            <a:stretch>
              <a:fillRect l="-5105" t="-10068" r="-12479" b="-11617"/>
            </a:stretch>
          </a:blipFill>
        </p:spPr>
      </p:sp>
      <p:sp>
        <p:nvSpPr>
          <p:cNvPr name="TextBox 9" id="9"/>
          <p:cNvSpPr txBox="true"/>
          <p:nvPr/>
        </p:nvSpPr>
        <p:spPr>
          <a:xfrm rot="0">
            <a:off x="1302278" y="1669659"/>
            <a:ext cx="7533754" cy="1962150"/>
          </a:xfrm>
          <a:prstGeom prst="rect">
            <a:avLst/>
          </a:prstGeom>
        </p:spPr>
        <p:txBody>
          <a:bodyPr anchor="t" rtlCol="false" tIns="0" lIns="0" bIns="0" rIns="0">
            <a:spAutoFit/>
          </a:bodyPr>
          <a:lstStyle/>
          <a:p>
            <a:pPr algn="l">
              <a:lnSpc>
                <a:spcPts val="7679"/>
              </a:lnSpc>
            </a:pPr>
            <a:r>
              <a:rPr lang="en-US" sz="6399">
                <a:solidFill>
                  <a:srgbClr val="292E6E"/>
                </a:solidFill>
                <a:latin typeface="Ubuntu Bold"/>
              </a:rPr>
              <a:t>Support Vector Machine (SVM)</a:t>
            </a:r>
          </a:p>
        </p:txBody>
      </p:sp>
      <p:sp>
        <p:nvSpPr>
          <p:cNvPr name="TextBox 10" id="10"/>
          <p:cNvSpPr txBox="true"/>
          <p:nvPr/>
        </p:nvSpPr>
        <p:spPr>
          <a:xfrm rot="0">
            <a:off x="1302278" y="4341998"/>
            <a:ext cx="7841722" cy="3041650"/>
          </a:xfrm>
          <a:prstGeom prst="rect">
            <a:avLst/>
          </a:prstGeom>
        </p:spPr>
        <p:txBody>
          <a:bodyPr anchor="t" rtlCol="false" tIns="0" lIns="0" bIns="0" rIns="0">
            <a:spAutoFit/>
          </a:bodyPr>
          <a:lstStyle/>
          <a:p>
            <a:pPr algn="l">
              <a:lnSpc>
                <a:spcPts val="3499"/>
              </a:lnSpc>
            </a:pPr>
            <a:r>
              <a:rPr lang="en-US" sz="2499">
                <a:solidFill>
                  <a:srgbClr val="000000"/>
                </a:solidFill>
                <a:latin typeface="Muli"/>
              </a:rPr>
              <a:t>Support Vector Machine (SVM) adalah sebuah algoritma yang bekerja dengan mencari hyperplane optimal yang memisahkan kelas-kelas data. Dalam studi ini, kernel rbf digunakan untuk SVM. SVM sangat efektif dalam ruang berdimensi tinggi dan tetap efisien dalam kasus ketika jumlah dimensi lebih besar dari jumlah sampel.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05723" y="2049537"/>
            <a:ext cx="7922357" cy="5552307"/>
          </a:xfrm>
          <a:custGeom>
            <a:avLst/>
            <a:gdLst/>
            <a:ahLst/>
            <a:cxnLst/>
            <a:rect r="r" b="b" t="t" l="l"/>
            <a:pathLst>
              <a:path h="5552307" w="7922357">
                <a:moveTo>
                  <a:pt x="0" y="0"/>
                </a:moveTo>
                <a:lnTo>
                  <a:pt x="7922357" y="0"/>
                </a:lnTo>
                <a:lnTo>
                  <a:pt x="7922357" y="5552307"/>
                </a:lnTo>
                <a:lnTo>
                  <a:pt x="0" y="5552307"/>
                </a:lnTo>
                <a:lnTo>
                  <a:pt x="0" y="0"/>
                </a:lnTo>
                <a:close/>
              </a:path>
            </a:pathLst>
          </a:custGeom>
          <a:blipFill>
            <a:blip r:embed="rId6"/>
            <a:stretch>
              <a:fillRect l="0" t="0" r="0" b="0"/>
            </a:stretch>
          </a:blipFill>
        </p:spPr>
      </p:sp>
      <p:sp>
        <p:nvSpPr>
          <p:cNvPr name="Freeform 7" id="7"/>
          <p:cNvSpPr/>
          <p:nvPr/>
        </p:nvSpPr>
        <p:spPr>
          <a:xfrm flipH="false" flipV="false" rot="0">
            <a:off x="10810739" y="2919040"/>
            <a:ext cx="4871538" cy="3813301"/>
          </a:xfrm>
          <a:custGeom>
            <a:avLst/>
            <a:gdLst/>
            <a:ahLst/>
            <a:cxnLst/>
            <a:rect r="r" b="b" t="t" l="l"/>
            <a:pathLst>
              <a:path h="3813301" w="4871538">
                <a:moveTo>
                  <a:pt x="0" y="0"/>
                </a:moveTo>
                <a:lnTo>
                  <a:pt x="4871538" y="0"/>
                </a:lnTo>
                <a:lnTo>
                  <a:pt x="4871538" y="3813301"/>
                </a:lnTo>
                <a:lnTo>
                  <a:pt x="0" y="3813301"/>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Support Vector Machine (SVM)</a:t>
            </a:r>
          </a:p>
        </p:txBody>
      </p:sp>
      <p:sp>
        <p:nvSpPr>
          <p:cNvPr name="TextBox 9" id="9"/>
          <p:cNvSpPr txBox="true"/>
          <p:nvPr/>
        </p:nvSpPr>
        <p:spPr>
          <a:xfrm rot="0">
            <a:off x="1622381" y="7668519"/>
            <a:ext cx="14485806" cy="2111375"/>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Model Support Vector Machines (SVM) mencapai akurasi 94%, menunjukkan bahwa model ini mampu mengklasifikasikan jenis kurma dengan sangat baik. Berdasarkan laporan klasifikasi, presisi, recall, dan F1-score untuk semua kelas menunjukkan nilai tinggi, dengan beberapa kelas seperti 'BERHI' memiliki presisi sempurna 1.00, yang berarti setiap prediksi 'BERHI' selalu benar. Recall juga tinggi, seperti pada kelas 'IRAQI' yang mencapai 1.00, menunjukkan bahwa model mampu mengidentifikasi semua contoh kelas tersebut dengan benar. Secara keseluruhan, model SVM menunjukkan kinerja yang sangat baik dalam klasifikasi jenis kurma, menjadikannya alat yang efektif untuk tujuan ini.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231761" y="96990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80701" y="2875664"/>
            <a:ext cx="5741669" cy="3120802"/>
          </a:xfrm>
          <a:custGeom>
            <a:avLst/>
            <a:gdLst/>
            <a:ahLst/>
            <a:cxnLst/>
            <a:rect r="r" b="b" t="t" l="l"/>
            <a:pathLst>
              <a:path h="3120802" w="5741669">
                <a:moveTo>
                  <a:pt x="0" y="0"/>
                </a:moveTo>
                <a:lnTo>
                  <a:pt x="5741669" y="0"/>
                </a:lnTo>
                <a:lnTo>
                  <a:pt x="5741669" y="3120802"/>
                </a:lnTo>
                <a:lnTo>
                  <a:pt x="0" y="3120802"/>
                </a:lnTo>
                <a:lnTo>
                  <a:pt x="0" y="0"/>
                </a:lnTo>
                <a:close/>
              </a:path>
            </a:pathLst>
          </a:custGeom>
          <a:blipFill>
            <a:blip r:embed="rId6"/>
            <a:stretch>
              <a:fillRect l="0" t="0" r="0" b="0"/>
            </a:stretch>
          </a:blipFill>
        </p:spPr>
      </p:sp>
      <p:sp>
        <p:nvSpPr>
          <p:cNvPr name="Freeform 7" id="7"/>
          <p:cNvSpPr/>
          <p:nvPr/>
        </p:nvSpPr>
        <p:spPr>
          <a:xfrm flipH="false" flipV="false" rot="0">
            <a:off x="9144000" y="2000885"/>
            <a:ext cx="6206554" cy="5062289"/>
          </a:xfrm>
          <a:custGeom>
            <a:avLst/>
            <a:gdLst/>
            <a:ahLst/>
            <a:cxnLst/>
            <a:rect r="r" b="b" t="t" l="l"/>
            <a:pathLst>
              <a:path h="5062289" w="6206554">
                <a:moveTo>
                  <a:pt x="0" y="0"/>
                </a:moveTo>
                <a:lnTo>
                  <a:pt x="6206554" y="0"/>
                </a:lnTo>
                <a:lnTo>
                  <a:pt x="6206554" y="5062289"/>
                </a:lnTo>
                <a:lnTo>
                  <a:pt x="0" y="5062289"/>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Support Vector Machine (SVM)</a:t>
            </a:r>
          </a:p>
        </p:txBody>
      </p:sp>
      <p:sp>
        <p:nvSpPr>
          <p:cNvPr name="TextBox 9" id="9"/>
          <p:cNvSpPr txBox="true"/>
          <p:nvPr/>
        </p:nvSpPr>
        <p:spPr>
          <a:xfrm rot="0">
            <a:off x="1959071" y="7148713"/>
            <a:ext cx="14013259" cy="2816225"/>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Evaluasi AUC (Area Under Curve) untuk model SVM menunjukkan performa klasifikasi yang sangat baik. Dengan Macro-Averaged AUC sebesar 0.9926, model ini secara keseluruhan sangat efektif dalam membedakan kelas-kelas yang berbeda. AUC untuk setiap kelas juga sangat tinggi, dengan kelas Barhee (0.9945), Sukkary (0.9989), Rotab Mozafati (0.9988), Ruthana (1.0000), dan Safawi (1.0000) menunjukkan kemampuan klasifikasi yang hampir sempurna. Kelas Deglet Nour memiliki AUC sebesar 0.9619 dan Sagai sebesar 0.9941, keduanya masih menunjukkan performa yang sangat baik. Secara keseluruhan, nilai AUC yang tinggi untuk semua kelas ini mengindikasikan bahwa model SVM yang digunakan sangat efektif dalam mengklasifikasikan berbagai jenis kurma dalam dataset, dengan akurasi dan kemampuan diskriminasi yang sangat tinggi.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8695645" y="754604"/>
            <a:ext cx="9337492" cy="9867891"/>
          </a:xfrm>
          <a:custGeom>
            <a:avLst/>
            <a:gdLst/>
            <a:ahLst/>
            <a:cxnLst/>
            <a:rect r="r" b="b" t="t" l="l"/>
            <a:pathLst>
              <a:path h="9867891" w="9337492">
                <a:moveTo>
                  <a:pt x="0" y="0"/>
                </a:moveTo>
                <a:lnTo>
                  <a:pt x="9337492" y="0"/>
                </a:lnTo>
                <a:lnTo>
                  <a:pt x="9337492" y="9867891"/>
                </a:lnTo>
                <a:lnTo>
                  <a:pt x="0" y="9867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4474719" y="-541255"/>
            <a:ext cx="5066153" cy="4459928"/>
          </a:xfrm>
          <a:custGeom>
            <a:avLst/>
            <a:gdLst/>
            <a:ahLst/>
            <a:cxnLst/>
            <a:rect r="r" b="b" t="t" l="l"/>
            <a:pathLst>
              <a:path h="4459928" w="5066153">
                <a:moveTo>
                  <a:pt x="0" y="4459928"/>
                </a:moveTo>
                <a:lnTo>
                  <a:pt x="5066154" y="4459928"/>
                </a:lnTo>
                <a:lnTo>
                  <a:pt x="5066154" y="0"/>
                </a:lnTo>
                <a:lnTo>
                  <a:pt x="0" y="0"/>
                </a:lnTo>
                <a:lnTo>
                  <a:pt x="0" y="4459928"/>
                </a:lnTo>
                <a:close/>
              </a:path>
            </a:pathLst>
          </a:custGeom>
          <a:blipFill>
            <a:blip r:embed="rId4">
              <a:extLst>
                <a:ext uri="{96DAC541-7B7A-43D3-8B79-37D633B846F1}">
                  <asvg:svgBlip xmlns:asvg="http://schemas.microsoft.com/office/drawing/2016/SVG/main" r:embed="rId5"/>
                </a:ext>
              </a:extLst>
            </a:blip>
            <a:stretch>
              <a:fillRect l="-221252" t="0" r="0" b="0"/>
            </a:stretch>
          </a:blipFill>
        </p:spPr>
      </p:sp>
      <p:sp>
        <p:nvSpPr>
          <p:cNvPr name="Freeform 4" id="4"/>
          <p:cNvSpPr/>
          <p:nvPr/>
        </p:nvSpPr>
        <p:spPr>
          <a:xfrm flipH="true" flipV="true" rot="0">
            <a:off x="0" y="5881873"/>
            <a:ext cx="18436051" cy="5052089"/>
          </a:xfrm>
          <a:custGeom>
            <a:avLst/>
            <a:gdLst/>
            <a:ahLst/>
            <a:cxnLst/>
            <a:rect r="r" b="b" t="t" l="l"/>
            <a:pathLst>
              <a:path h="5052089" w="18436051">
                <a:moveTo>
                  <a:pt x="18436051" y="5052089"/>
                </a:moveTo>
                <a:lnTo>
                  <a:pt x="0" y="5052089"/>
                </a:lnTo>
                <a:lnTo>
                  <a:pt x="0" y="0"/>
                </a:lnTo>
                <a:lnTo>
                  <a:pt x="18436051" y="0"/>
                </a:lnTo>
                <a:lnTo>
                  <a:pt x="18436051" y="50520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969604" y="-2281"/>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95645" y="754604"/>
            <a:ext cx="1970024" cy="1970024"/>
          </a:xfrm>
          <a:custGeom>
            <a:avLst/>
            <a:gdLst/>
            <a:ahLst/>
            <a:cxnLst/>
            <a:rect r="r" b="b" t="t" l="l"/>
            <a:pathLst>
              <a:path h="1970024" w="1970024">
                <a:moveTo>
                  <a:pt x="0" y="0"/>
                </a:moveTo>
                <a:lnTo>
                  <a:pt x="1970023" y="0"/>
                </a:lnTo>
                <a:lnTo>
                  <a:pt x="1970023" y="1970024"/>
                </a:lnTo>
                <a:lnTo>
                  <a:pt x="0" y="19700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097103" y="1105155"/>
            <a:ext cx="1167107" cy="1167107"/>
          </a:xfrm>
          <a:custGeom>
            <a:avLst/>
            <a:gdLst/>
            <a:ahLst/>
            <a:cxnLst/>
            <a:rect r="r" b="b" t="t" l="l"/>
            <a:pathLst>
              <a:path h="1167107" w="1167107">
                <a:moveTo>
                  <a:pt x="0" y="0"/>
                </a:moveTo>
                <a:lnTo>
                  <a:pt x="1167107" y="0"/>
                </a:lnTo>
                <a:lnTo>
                  <a:pt x="1167107" y="1167107"/>
                </a:lnTo>
                <a:lnTo>
                  <a:pt x="0" y="11671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73399" y="2724628"/>
            <a:ext cx="6581984" cy="5565571"/>
          </a:xfrm>
          <a:custGeom>
            <a:avLst/>
            <a:gdLst/>
            <a:ahLst/>
            <a:cxnLst/>
            <a:rect r="r" b="b" t="t" l="l"/>
            <a:pathLst>
              <a:path h="5565571" w="6581984">
                <a:moveTo>
                  <a:pt x="0" y="0"/>
                </a:moveTo>
                <a:lnTo>
                  <a:pt x="6581984" y="0"/>
                </a:lnTo>
                <a:lnTo>
                  <a:pt x="6581984" y="5565570"/>
                </a:lnTo>
                <a:lnTo>
                  <a:pt x="0" y="5565570"/>
                </a:lnTo>
                <a:lnTo>
                  <a:pt x="0" y="0"/>
                </a:lnTo>
                <a:close/>
              </a:path>
            </a:pathLst>
          </a:custGeom>
          <a:blipFill>
            <a:blip r:embed="rId12"/>
            <a:stretch>
              <a:fillRect l="-8404" t="-31389" r="-89329" b="-34899"/>
            </a:stretch>
          </a:blipFill>
        </p:spPr>
      </p:sp>
      <p:sp>
        <p:nvSpPr>
          <p:cNvPr name="TextBox 9" id="9"/>
          <p:cNvSpPr txBox="true"/>
          <p:nvPr/>
        </p:nvSpPr>
        <p:spPr>
          <a:xfrm rot="0">
            <a:off x="1302278" y="1669659"/>
            <a:ext cx="7533754" cy="1962150"/>
          </a:xfrm>
          <a:prstGeom prst="rect">
            <a:avLst/>
          </a:prstGeom>
        </p:spPr>
        <p:txBody>
          <a:bodyPr anchor="t" rtlCol="false" tIns="0" lIns="0" bIns="0" rIns="0">
            <a:spAutoFit/>
          </a:bodyPr>
          <a:lstStyle/>
          <a:p>
            <a:pPr algn="l">
              <a:lnSpc>
                <a:spcPts val="7679"/>
              </a:lnSpc>
            </a:pPr>
            <a:r>
              <a:rPr lang="en-US" sz="6399">
                <a:solidFill>
                  <a:srgbClr val="292E6E"/>
                </a:solidFill>
                <a:latin typeface="Ubuntu Bold"/>
              </a:rPr>
              <a:t>K-Nearest Neighbors (KNN)</a:t>
            </a:r>
          </a:p>
        </p:txBody>
      </p:sp>
      <p:sp>
        <p:nvSpPr>
          <p:cNvPr name="TextBox 10" id="10"/>
          <p:cNvSpPr txBox="true"/>
          <p:nvPr/>
        </p:nvSpPr>
        <p:spPr>
          <a:xfrm rot="0">
            <a:off x="1302278" y="4341998"/>
            <a:ext cx="7841722" cy="2603500"/>
          </a:xfrm>
          <a:prstGeom prst="rect">
            <a:avLst/>
          </a:prstGeom>
        </p:spPr>
        <p:txBody>
          <a:bodyPr anchor="t" rtlCol="false" tIns="0" lIns="0" bIns="0" rIns="0">
            <a:spAutoFit/>
          </a:bodyPr>
          <a:lstStyle/>
          <a:p>
            <a:pPr algn="l">
              <a:lnSpc>
                <a:spcPts val="3499"/>
              </a:lnSpc>
            </a:pPr>
            <a:r>
              <a:rPr lang="en-US" sz="2499">
                <a:solidFill>
                  <a:srgbClr val="000000"/>
                </a:solidFill>
                <a:latin typeface="Muli"/>
              </a:rPr>
              <a:t>K-Nearest Neighbors (KNN) adalah algoritma non-parametrik yang mengklasifikasikan sampel berdasarkan mayoritas kelas dari K tetangga terdekat dalam ruang fitur. Nilai K dioptimalkan melalui Grid Search untuk menemukan parameter yang menghasilkan kinerja terbaik.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12305" y="2000885"/>
            <a:ext cx="7819216" cy="5494584"/>
          </a:xfrm>
          <a:custGeom>
            <a:avLst/>
            <a:gdLst/>
            <a:ahLst/>
            <a:cxnLst/>
            <a:rect r="r" b="b" t="t" l="l"/>
            <a:pathLst>
              <a:path h="5494584" w="7819216">
                <a:moveTo>
                  <a:pt x="0" y="0"/>
                </a:moveTo>
                <a:lnTo>
                  <a:pt x="7819216" y="0"/>
                </a:lnTo>
                <a:lnTo>
                  <a:pt x="7819216" y="5494584"/>
                </a:lnTo>
                <a:lnTo>
                  <a:pt x="0" y="5494584"/>
                </a:lnTo>
                <a:lnTo>
                  <a:pt x="0" y="0"/>
                </a:lnTo>
                <a:close/>
              </a:path>
            </a:pathLst>
          </a:custGeom>
          <a:blipFill>
            <a:blip r:embed="rId6"/>
            <a:stretch>
              <a:fillRect l="0" t="0" r="0" b="0"/>
            </a:stretch>
          </a:blipFill>
        </p:spPr>
      </p:sp>
      <p:sp>
        <p:nvSpPr>
          <p:cNvPr name="Freeform 7" id="7"/>
          <p:cNvSpPr/>
          <p:nvPr/>
        </p:nvSpPr>
        <p:spPr>
          <a:xfrm flipH="false" flipV="false" rot="0">
            <a:off x="10836024" y="2805917"/>
            <a:ext cx="5039671" cy="3859376"/>
          </a:xfrm>
          <a:custGeom>
            <a:avLst/>
            <a:gdLst/>
            <a:ahLst/>
            <a:cxnLst/>
            <a:rect r="r" b="b" t="t" l="l"/>
            <a:pathLst>
              <a:path h="3859376" w="5039671">
                <a:moveTo>
                  <a:pt x="0" y="0"/>
                </a:moveTo>
                <a:lnTo>
                  <a:pt x="5039671" y="0"/>
                </a:lnTo>
                <a:lnTo>
                  <a:pt x="5039671" y="3859377"/>
                </a:lnTo>
                <a:lnTo>
                  <a:pt x="0" y="3859377"/>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K-Nearest Neighbors (KNN)</a:t>
            </a:r>
          </a:p>
        </p:txBody>
      </p:sp>
      <p:sp>
        <p:nvSpPr>
          <p:cNvPr name="TextBox 9" id="9"/>
          <p:cNvSpPr txBox="true"/>
          <p:nvPr/>
        </p:nvSpPr>
        <p:spPr>
          <a:xfrm rot="0">
            <a:off x="1622381" y="7470775"/>
            <a:ext cx="14485806"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Model k-Nearest Neighbors (KNN) mencapai akurasi 93.9%, menunjukkan bahwa model ini juga sangat efektif dalam mengklasifikasikan jenis kurma. Berdasarkan laporan klasifikasi, presisi, recall, dan F1-score untuk semua kelas sebagian besar tinggi. Kelas 'ROTANA' dan ‘SAFAVI’ memiliki recall tertinggi 1.00, yang berarti semua contoh 'ROTANA' dan ‘SAFAVI’ diklasifikasikan dengan benar oleh model. Kelas 'SAFAVI' juga memiliki F1-score tertinggi 1.00, menunjukkan keseimbangan antara presisi dan recall. Confusion Matrix menunjukkan bahwa beberapa kelas seperti 'IRAQI' dan 'BERHI' mengalami kesalahan klasifikasi minor, dengan beberapa contoh salah diidentifikasi. Secara keseluruhan, model KNN memberikan performa yang sangat baik dalam klasifikasi jenis kurma, namun sedikit di bawah kinerja SVM.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231761" y="96990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588578" y="2984294"/>
            <a:ext cx="5945804" cy="3228635"/>
          </a:xfrm>
          <a:custGeom>
            <a:avLst/>
            <a:gdLst/>
            <a:ahLst/>
            <a:cxnLst/>
            <a:rect r="r" b="b" t="t" l="l"/>
            <a:pathLst>
              <a:path h="3228635" w="5945804">
                <a:moveTo>
                  <a:pt x="0" y="0"/>
                </a:moveTo>
                <a:lnTo>
                  <a:pt x="5945804" y="0"/>
                </a:lnTo>
                <a:lnTo>
                  <a:pt x="5945804" y="3228635"/>
                </a:lnTo>
                <a:lnTo>
                  <a:pt x="0" y="3228635"/>
                </a:lnTo>
                <a:lnTo>
                  <a:pt x="0" y="0"/>
                </a:lnTo>
                <a:close/>
              </a:path>
            </a:pathLst>
          </a:custGeom>
          <a:blipFill>
            <a:blip r:embed="rId6"/>
            <a:stretch>
              <a:fillRect l="0" t="0" r="0" b="0"/>
            </a:stretch>
          </a:blipFill>
        </p:spPr>
      </p:sp>
      <p:sp>
        <p:nvSpPr>
          <p:cNvPr name="Freeform 7" id="7"/>
          <p:cNvSpPr/>
          <p:nvPr/>
        </p:nvSpPr>
        <p:spPr>
          <a:xfrm flipH="false" flipV="false" rot="0">
            <a:off x="9163032" y="2000885"/>
            <a:ext cx="6369819" cy="5195453"/>
          </a:xfrm>
          <a:custGeom>
            <a:avLst/>
            <a:gdLst/>
            <a:ahLst/>
            <a:cxnLst/>
            <a:rect r="r" b="b" t="t" l="l"/>
            <a:pathLst>
              <a:path h="5195453" w="6369819">
                <a:moveTo>
                  <a:pt x="0" y="0"/>
                </a:moveTo>
                <a:lnTo>
                  <a:pt x="6369819" y="0"/>
                </a:lnTo>
                <a:lnTo>
                  <a:pt x="6369819" y="5195453"/>
                </a:lnTo>
                <a:lnTo>
                  <a:pt x="0" y="5195453"/>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K-Nearest Neighbors (KNN)</a:t>
            </a:r>
          </a:p>
        </p:txBody>
      </p:sp>
      <p:sp>
        <p:nvSpPr>
          <p:cNvPr name="TextBox 9" id="9"/>
          <p:cNvSpPr txBox="true"/>
          <p:nvPr/>
        </p:nvSpPr>
        <p:spPr>
          <a:xfrm rot="0">
            <a:off x="1595416" y="7148713"/>
            <a:ext cx="14376914"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Evaluasi AUC (Area Under Curve) untuk model KNN menunjukkan performa klasifikasi yang sangat baik, dengan Macro-Averaged AUC sebesar 0.9861. AUC untuk masing-masing kelas juga menunjukkan hasil yang sangat memuaskan, dengan kelas Barhee memiliki AUC 0.9516, Deglet Nour 0.9702, Sukkary 0.9963, Rotab Mozafati 0.9921, Ruthana 0.9991, Safawi 1.0000, dan Sagai 0.9931. Nilai AUC yang tinggi untuk semua kelas ini mengindikasikan bahwa model KNN sangat efektif dalam membedakan antara berbagai jenis kurma. AUC yang mendekati 1 menunjukkan kemampuan model yang sangat baik dalam mengklasifikasikan kelas dengan tingkat kesalahan yang minimal, sehingga model KNN ini bisa diandalkan untuk tugas klasifikasi jenis kurma pada dataset yang digunakan.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8695645" y="754604"/>
            <a:ext cx="9337492" cy="9867891"/>
          </a:xfrm>
          <a:custGeom>
            <a:avLst/>
            <a:gdLst/>
            <a:ahLst/>
            <a:cxnLst/>
            <a:rect r="r" b="b" t="t" l="l"/>
            <a:pathLst>
              <a:path h="9867891" w="9337492">
                <a:moveTo>
                  <a:pt x="0" y="0"/>
                </a:moveTo>
                <a:lnTo>
                  <a:pt x="9337492" y="0"/>
                </a:lnTo>
                <a:lnTo>
                  <a:pt x="9337492" y="9867891"/>
                </a:lnTo>
                <a:lnTo>
                  <a:pt x="0" y="9867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4474719" y="-541255"/>
            <a:ext cx="5066153" cy="4459928"/>
          </a:xfrm>
          <a:custGeom>
            <a:avLst/>
            <a:gdLst/>
            <a:ahLst/>
            <a:cxnLst/>
            <a:rect r="r" b="b" t="t" l="l"/>
            <a:pathLst>
              <a:path h="4459928" w="5066153">
                <a:moveTo>
                  <a:pt x="0" y="4459928"/>
                </a:moveTo>
                <a:lnTo>
                  <a:pt x="5066154" y="4459928"/>
                </a:lnTo>
                <a:lnTo>
                  <a:pt x="5066154" y="0"/>
                </a:lnTo>
                <a:lnTo>
                  <a:pt x="0" y="0"/>
                </a:lnTo>
                <a:lnTo>
                  <a:pt x="0" y="4459928"/>
                </a:lnTo>
                <a:close/>
              </a:path>
            </a:pathLst>
          </a:custGeom>
          <a:blipFill>
            <a:blip r:embed="rId4">
              <a:extLst>
                <a:ext uri="{96DAC541-7B7A-43D3-8B79-37D633B846F1}">
                  <asvg:svgBlip xmlns:asvg="http://schemas.microsoft.com/office/drawing/2016/SVG/main" r:embed="rId5"/>
                </a:ext>
              </a:extLst>
            </a:blip>
            <a:stretch>
              <a:fillRect l="-221252" t="0" r="0" b="0"/>
            </a:stretch>
          </a:blipFill>
        </p:spPr>
      </p:sp>
      <p:sp>
        <p:nvSpPr>
          <p:cNvPr name="Freeform 4" id="4"/>
          <p:cNvSpPr/>
          <p:nvPr/>
        </p:nvSpPr>
        <p:spPr>
          <a:xfrm flipH="true" flipV="true" rot="0">
            <a:off x="0" y="5881873"/>
            <a:ext cx="18436051" cy="5052089"/>
          </a:xfrm>
          <a:custGeom>
            <a:avLst/>
            <a:gdLst/>
            <a:ahLst/>
            <a:cxnLst/>
            <a:rect r="r" b="b" t="t" l="l"/>
            <a:pathLst>
              <a:path h="5052089" w="18436051">
                <a:moveTo>
                  <a:pt x="18436051" y="5052089"/>
                </a:moveTo>
                <a:lnTo>
                  <a:pt x="0" y="5052089"/>
                </a:lnTo>
                <a:lnTo>
                  <a:pt x="0" y="0"/>
                </a:lnTo>
                <a:lnTo>
                  <a:pt x="18436051" y="0"/>
                </a:lnTo>
                <a:lnTo>
                  <a:pt x="18436051" y="50520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969604" y="-2281"/>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95645" y="754604"/>
            <a:ext cx="1970024" cy="1970024"/>
          </a:xfrm>
          <a:custGeom>
            <a:avLst/>
            <a:gdLst/>
            <a:ahLst/>
            <a:cxnLst/>
            <a:rect r="r" b="b" t="t" l="l"/>
            <a:pathLst>
              <a:path h="1970024" w="1970024">
                <a:moveTo>
                  <a:pt x="0" y="0"/>
                </a:moveTo>
                <a:lnTo>
                  <a:pt x="1970023" y="0"/>
                </a:lnTo>
                <a:lnTo>
                  <a:pt x="1970023" y="1970024"/>
                </a:lnTo>
                <a:lnTo>
                  <a:pt x="0" y="19700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097103" y="1105155"/>
            <a:ext cx="1167107" cy="1167107"/>
          </a:xfrm>
          <a:custGeom>
            <a:avLst/>
            <a:gdLst/>
            <a:ahLst/>
            <a:cxnLst/>
            <a:rect r="r" b="b" t="t" l="l"/>
            <a:pathLst>
              <a:path h="1167107" w="1167107">
                <a:moveTo>
                  <a:pt x="0" y="0"/>
                </a:moveTo>
                <a:lnTo>
                  <a:pt x="1167107" y="0"/>
                </a:lnTo>
                <a:lnTo>
                  <a:pt x="1167107" y="1167107"/>
                </a:lnTo>
                <a:lnTo>
                  <a:pt x="0" y="11671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22614" y="2272262"/>
            <a:ext cx="6283553" cy="5097532"/>
          </a:xfrm>
          <a:custGeom>
            <a:avLst/>
            <a:gdLst/>
            <a:ahLst/>
            <a:cxnLst/>
            <a:rect r="r" b="b" t="t" l="l"/>
            <a:pathLst>
              <a:path h="5097532" w="6283553">
                <a:moveTo>
                  <a:pt x="0" y="0"/>
                </a:moveTo>
                <a:lnTo>
                  <a:pt x="6283553" y="0"/>
                </a:lnTo>
                <a:lnTo>
                  <a:pt x="6283553" y="5097533"/>
                </a:lnTo>
                <a:lnTo>
                  <a:pt x="0" y="5097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302278" y="1669659"/>
            <a:ext cx="5582739" cy="1962150"/>
          </a:xfrm>
          <a:prstGeom prst="rect">
            <a:avLst/>
          </a:prstGeom>
        </p:spPr>
        <p:txBody>
          <a:bodyPr anchor="t" rtlCol="false" tIns="0" lIns="0" bIns="0" rIns="0">
            <a:spAutoFit/>
          </a:bodyPr>
          <a:lstStyle/>
          <a:p>
            <a:pPr algn="l">
              <a:lnSpc>
                <a:spcPts val="7679"/>
              </a:lnSpc>
            </a:pPr>
            <a:r>
              <a:rPr lang="en-US" sz="6399">
                <a:solidFill>
                  <a:srgbClr val="292E6E"/>
                </a:solidFill>
                <a:latin typeface="Ubuntu Bold"/>
              </a:rPr>
              <a:t>Decision Trees (DT)</a:t>
            </a:r>
          </a:p>
        </p:txBody>
      </p:sp>
      <p:sp>
        <p:nvSpPr>
          <p:cNvPr name="TextBox 10" id="10"/>
          <p:cNvSpPr txBox="true"/>
          <p:nvPr/>
        </p:nvSpPr>
        <p:spPr>
          <a:xfrm rot="0">
            <a:off x="1302278" y="4341998"/>
            <a:ext cx="7841722" cy="347980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Decision Tree (DT) adalah salah satu metode dalam machine learning yang digunakan untuk klasifikasi dan regresi. Metode ini menggunakan struktur berbentuk pohon, di mana setiap internal node mewakili suatu tes pada suatu atribut (fitur), setiap cabang mewakili hasil dari tes tersebut, dan setiap leaf node (node daun) mewakili kelas atau nilai yang diprediksi.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3623292" y="5328275"/>
            <a:ext cx="4383965" cy="3086100"/>
            <a:chOff x="0" y="0"/>
            <a:chExt cx="1154624" cy="812800"/>
          </a:xfrm>
        </p:grpSpPr>
        <p:sp>
          <p:nvSpPr>
            <p:cNvPr name="Freeform 3" id="3"/>
            <p:cNvSpPr/>
            <p:nvPr/>
          </p:nvSpPr>
          <p:spPr>
            <a:xfrm flipH="false" flipV="false" rot="0">
              <a:off x="0" y="0"/>
              <a:ext cx="1154624" cy="812800"/>
            </a:xfrm>
            <a:custGeom>
              <a:avLst/>
              <a:gdLst/>
              <a:ahLst/>
              <a:cxnLst/>
              <a:rect r="r" b="b" t="t" l="l"/>
              <a:pathLst>
                <a:path h="812800" w="1154624">
                  <a:moveTo>
                    <a:pt x="88298" y="0"/>
                  </a:moveTo>
                  <a:lnTo>
                    <a:pt x="1066326" y="0"/>
                  </a:lnTo>
                  <a:cubicBezTo>
                    <a:pt x="1115092" y="0"/>
                    <a:pt x="1154624" y="39532"/>
                    <a:pt x="1154624" y="88298"/>
                  </a:cubicBezTo>
                  <a:lnTo>
                    <a:pt x="1154624" y="724502"/>
                  </a:lnTo>
                  <a:cubicBezTo>
                    <a:pt x="1154624" y="747920"/>
                    <a:pt x="1145322" y="770379"/>
                    <a:pt x="1128763" y="786938"/>
                  </a:cubicBezTo>
                  <a:cubicBezTo>
                    <a:pt x="1112203" y="803497"/>
                    <a:pt x="1089744" y="812800"/>
                    <a:pt x="1066326" y="812800"/>
                  </a:cubicBezTo>
                  <a:lnTo>
                    <a:pt x="88298" y="812800"/>
                  </a:lnTo>
                  <a:cubicBezTo>
                    <a:pt x="39532" y="812800"/>
                    <a:pt x="0" y="773268"/>
                    <a:pt x="0" y="724502"/>
                  </a:cubicBezTo>
                  <a:lnTo>
                    <a:pt x="0" y="88298"/>
                  </a:lnTo>
                  <a:cubicBezTo>
                    <a:pt x="0" y="39532"/>
                    <a:pt x="39532" y="0"/>
                    <a:pt x="88298" y="0"/>
                  </a:cubicBezTo>
                  <a:close/>
                </a:path>
              </a:pathLst>
            </a:custGeom>
            <a:solidFill>
              <a:srgbClr val="292E6E"/>
            </a:solidFill>
          </p:spPr>
        </p:sp>
        <p:sp>
          <p:nvSpPr>
            <p:cNvPr name="TextBox 4" id="4"/>
            <p:cNvSpPr txBox="true"/>
            <p:nvPr/>
          </p:nvSpPr>
          <p:spPr>
            <a:xfrm>
              <a:off x="0" y="-38100"/>
              <a:ext cx="1154624" cy="850900"/>
            </a:xfrm>
            <a:prstGeom prst="rect">
              <a:avLst/>
            </a:prstGeom>
          </p:spPr>
          <p:txBody>
            <a:bodyPr anchor="ctr" rtlCol="false" tIns="50800" lIns="50800" bIns="50800" rIns="50800"/>
            <a:lstStyle/>
            <a:p>
              <a:pPr algn="ctr">
                <a:lnSpc>
                  <a:spcPts val="3499"/>
                </a:lnSpc>
              </a:pPr>
            </a:p>
          </p:txBody>
        </p:sp>
      </p:grpSp>
      <p:grpSp>
        <p:nvGrpSpPr>
          <p:cNvPr name="Group 5" id="5"/>
          <p:cNvGrpSpPr>
            <a:grpSpLocks noChangeAspect="true"/>
          </p:cNvGrpSpPr>
          <p:nvPr/>
        </p:nvGrpSpPr>
        <p:grpSpPr>
          <a:xfrm rot="0">
            <a:off x="4132325" y="3390539"/>
            <a:ext cx="3370242" cy="3480786"/>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679" t="0" r="-1679" b="0"/>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42263"/>
            </a:solidFill>
          </p:spPr>
        </p:sp>
      </p:grpSp>
      <p:sp>
        <p:nvSpPr>
          <p:cNvPr name="Freeform 8" id="8"/>
          <p:cNvSpPr/>
          <p:nvPr/>
        </p:nvSpPr>
        <p:spPr>
          <a:xfrm flipH="false" flipV="false" rot="-5400000">
            <a:off x="-3798718" y="3798718"/>
            <a:ext cx="10465265" cy="2867830"/>
          </a:xfrm>
          <a:custGeom>
            <a:avLst/>
            <a:gdLst/>
            <a:ahLst/>
            <a:cxnLst/>
            <a:rect r="r" b="b" t="t" l="l"/>
            <a:pathLst>
              <a:path h="2867830" w="10465265">
                <a:moveTo>
                  <a:pt x="0" y="0"/>
                </a:moveTo>
                <a:lnTo>
                  <a:pt x="10465265" y="0"/>
                </a:lnTo>
                <a:lnTo>
                  <a:pt x="10465265" y="2867829"/>
                </a:lnTo>
                <a:lnTo>
                  <a:pt x="0" y="2867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5400000">
            <a:off x="11625661" y="3861964"/>
            <a:ext cx="10465265" cy="2867830"/>
          </a:xfrm>
          <a:custGeom>
            <a:avLst/>
            <a:gdLst/>
            <a:ahLst/>
            <a:cxnLst/>
            <a:rect r="r" b="b" t="t" l="l"/>
            <a:pathLst>
              <a:path h="2867830" w="10465265">
                <a:moveTo>
                  <a:pt x="0" y="2867829"/>
                </a:moveTo>
                <a:lnTo>
                  <a:pt x="10465265" y="2867829"/>
                </a:lnTo>
                <a:lnTo>
                  <a:pt x="10465265" y="0"/>
                </a:lnTo>
                <a:lnTo>
                  <a:pt x="0" y="0"/>
                </a:lnTo>
                <a:lnTo>
                  <a:pt x="0" y="286782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2770555" y="70517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true" rot="5400000">
            <a:off x="14493749" y="705174"/>
            <a:ext cx="727310" cy="2061962"/>
          </a:xfrm>
          <a:custGeom>
            <a:avLst/>
            <a:gdLst/>
            <a:ahLst/>
            <a:cxnLst/>
            <a:rect r="r" b="b" t="t" l="l"/>
            <a:pathLst>
              <a:path h="2061962" w="727310">
                <a:moveTo>
                  <a:pt x="0" y="2061962"/>
                </a:moveTo>
                <a:lnTo>
                  <a:pt x="727310" y="2061962"/>
                </a:lnTo>
                <a:lnTo>
                  <a:pt x="727310" y="0"/>
                </a:lnTo>
                <a:lnTo>
                  <a:pt x="0" y="0"/>
                </a:lnTo>
                <a:lnTo>
                  <a:pt x="0" y="206196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5473471" y="1354838"/>
            <a:ext cx="7341058"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Meet Our Team</a:t>
            </a:r>
          </a:p>
        </p:txBody>
      </p:sp>
      <p:sp>
        <p:nvSpPr>
          <p:cNvPr name="TextBox 13" id="13"/>
          <p:cNvSpPr txBox="true"/>
          <p:nvPr/>
        </p:nvSpPr>
        <p:spPr>
          <a:xfrm rot="0">
            <a:off x="3148998" y="7722121"/>
            <a:ext cx="5332552" cy="412750"/>
          </a:xfrm>
          <a:prstGeom prst="rect">
            <a:avLst/>
          </a:prstGeom>
        </p:spPr>
        <p:txBody>
          <a:bodyPr anchor="t" rtlCol="false" tIns="0" lIns="0" bIns="0" rIns="0">
            <a:spAutoFit/>
          </a:bodyPr>
          <a:lstStyle/>
          <a:p>
            <a:pPr algn="ctr">
              <a:lnSpc>
                <a:spcPts val="3499"/>
              </a:lnSpc>
            </a:pPr>
            <a:r>
              <a:rPr lang="en-US" sz="2499">
                <a:solidFill>
                  <a:srgbClr val="FFFFFF"/>
                </a:solidFill>
                <a:latin typeface="Muli"/>
              </a:rPr>
              <a:t>(5003211090)</a:t>
            </a:r>
          </a:p>
        </p:txBody>
      </p:sp>
      <p:sp>
        <p:nvSpPr>
          <p:cNvPr name="TextBox 14" id="14"/>
          <p:cNvSpPr txBox="true"/>
          <p:nvPr/>
        </p:nvSpPr>
        <p:spPr>
          <a:xfrm rot="0">
            <a:off x="3886362" y="7088760"/>
            <a:ext cx="3857824" cy="530225"/>
          </a:xfrm>
          <a:prstGeom prst="rect">
            <a:avLst/>
          </a:prstGeom>
        </p:spPr>
        <p:txBody>
          <a:bodyPr anchor="t" rtlCol="false" tIns="0" lIns="0" bIns="0" rIns="0">
            <a:spAutoFit/>
          </a:bodyPr>
          <a:lstStyle/>
          <a:p>
            <a:pPr algn="ctr">
              <a:lnSpc>
                <a:spcPts val="3999"/>
              </a:lnSpc>
            </a:pPr>
            <a:r>
              <a:rPr lang="en-US" sz="3999">
                <a:solidFill>
                  <a:srgbClr val="F2F2F2"/>
                </a:solidFill>
                <a:latin typeface="Oswald"/>
              </a:rPr>
              <a:t>Lim Owen Nathaniel</a:t>
            </a:r>
          </a:p>
        </p:txBody>
      </p:sp>
      <p:grpSp>
        <p:nvGrpSpPr>
          <p:cNvPr name="Group 15" id="15"/>
          <p:cNvGrpSpPr/>
          <p:nvPr/>
        </p:nvGrpSpPr>
        <p:grpSpPr>
          <a:xfrm rot="0">
            <a:off x="10284952" y="5328275"/>
            <a:ext cx="4383965" cy="3086100"/>
            <a:chOff x="0" y="0"/>
            <a:chExt cx="1154624" cy="812800"/>
          </a:xfrm>
        </p:grpSpPr>
        <p:sp>
          <p:nvSpPr>
            <p:cNvPr name="Freeform 16" id="16"/>
            <p:cNvSpPr/>
            <p:nvPr/>
          </p:nvSpPr>
          <p:spPr>
            <a:xfrm flipH="false" flipV="false" rot="0">
              <a:off x="0" y="0"/>
              <a:ext cx="1154624" cy="812800"/>
            </a:xfrm>
            <a:custGeom>
              <a:avLst/>
              <a:gdLst/>
              <a:ahLst/>
              <a:cxnLst/>
              <a:rect r="r" b="b" t="t" l="l"/>
              <a:pathLst>
                <a:path h="812800" w="1154624">
                  <a:moveTo>
                    <a:pt x="88298" y="0"/>
                  </a:moveTo>
                  <a:lnTo>
                    <a:pt x="1066326" y="0"/>
                  </a:lnTo>
                  <a:cubicBezTo>
                    <a:pt x="1115092" y="0"/>
                    <a:pt x="1154624" y="39532"/>
                    <a:pt x="1154624" y="88298"/>
                  </a:cubicBezTo>
                  <a:lnTo>
                    <a:pt x="1154624" y="724502"/>
                  </a:lnTo>
                  <a:cubicBezTo>
                    <a:pt x="1154624" y="747920"/>
                    <a:pt x="1145322" y="770379"/>
                    <a:pt x="1128763" y="786938"/>
                  </a:cubicBezTo>
                  <a:cubicBezTo>
                    <a:pt x="1112203" y="803497"/>
                    <a:pt x="1089744" y="812800"/>
                    <a:pt x="1066326" y="812800"/>
                  </a:cubicBezTo>
                  <a:lnTo>
                    <a:pt x="88298" y="812800"/>
                  </a:lnTo>
                  <a:cubicBezTo>
                    <a:pt x="39532" y="812800"/>
                    <a:pt x="0" y="773268"/>
                    <a:pt x="0" y="724502"/>
                  </a:cubicBezTo>
                  <a:lnTo>
                    <a:pt x="0" y="88298"/>
                  </a:lnTo>
                  <a:cubicBezTo>
                    <a:pt x="0" y="39532"/>
                    <a:pt x="39532" y="0"/>
                    <a:pt x="88298" y="0"/>
                  </a:cubicBezTo>
                  <a:close/>
                </a:path>
              </a:pathLst>
            </a:custGeom>
            <a:solidFill>
              <a:srgbClr val="292E6E"/>
            </a:solidFill>
          </p:spPr>
        </p:sp>
        <p:sp>
          <p:nvSpPr>
            <p:cNvPr name="TextBox 17" id="17"/>
            <p:cNvSpPr txBox="true"/>
            <p:nvPr/>
          </p:nvSpPr>
          <p:spPr>
            <a:xfrm>
              <a:off x="0" y="-38100"/>
              <a:ext cx="1154624" cy="850900"/>
            </a:xfrm>
            <a:prstGeom prst="rect">
              <a:avLst/>
            </a:prstGeom>
          </p:spPr>
          <p:txBody>
            <a:bodyPr anchor="ctr" rtlCol="false" tIns="50800" lIns="50800" bIns="50800" rIns="50800"/>
            <a:lstStyle/>
            <a:p>
              <a:pPr algn="ctr">
                <a:lnSpc>
                  <a:spcPts val="3499"/>
                </a:lnSpc>
              </a:pPr>
            </a:p>
          </p:txBody>
        </p:sp>
      </p:grpSp>
      <p:grpSp>
        <p:nvGrpSpPr>
          <p:cNvPr name="Group 18" id="18"/>
          <p:cNvGrpSpPr>
            <a:grpSpLocks noChangeAspect="true"/>
          </p:cNvGrpSpPr>
          <p:nvPr/>
        </p:nvGrpSpPr>
        <p:grpSpPr>
          <a:xfrm rot="0">
            <a:off x="10793985" y="3390539"/>
            <a:ext cx="3370242" cy="3480786"/>
            <a:chOff x="0" y="0"/>
            <a:chExt cx="6350000" cy="6558280"/>
          </a:xfrm>
        </p:grpSpPr>
        <p:sp>
          <p:nvSpPr>
            <p:cNvPr name="Freeform 19" id="1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0" t="-10468" r="0" b="-10468"/>
              </a:stretch>
            </a:blipFill>
          </p:spPr>
        </p:sp>
        <p:sp>
          <p:nvSpPr>
            <p:cNvPr name="Freeform 20" id="2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42263"/>
            </a:solidFill>
          </p:spPr>
        </p:sp>
      </p:grpSp>
      <p:sp>
        <p:nvSpPr>
          <p:cNvPr name="TextBox 21" id="21"/>
          <p:cNvSpPr txBox="true"/>
          <p:nvPr/>
        </p:nvSpPr>
        <p:spPr>
          <a:xfrm rot="0">
            <a:off x="9810658" y="7722121"/>
            <a:ext cx="5332552" cy="412750"/>
          </a:xfrm>
          <a:prstGeom prst="rect">
            <a:avLst/>
          </a:prstGeom>
        </p:spPr>
        <p:txBody>
          <a:bodyPr anchor="t" rtlCol="false" tIns="0" lIns="0" bIns="0" rIns="0">
            <a:spAutoFit/>
          </a:bodyPr>
          <a:lstStyle/>
          <a:p>
            <a:pPr algn="ctr">
              <a:lnSpc>
                <a:spcPts val="3499"/>
              </a:lnSpc>
            </a:pPr>
            <a:r>
              <a:rPr lang="en-US" sz="2499">
                <a:solidFill>
                  <a:srgbClr val="FFFFFF"/>
                </a:solidFill>
                <a:latin typeface="Muli"/>
              </a:rPr>
              <a:t>(5003211123)</a:t>
            </a:r>
          </a:p>
        </p:txBody>
      </p:sp>
      <p:sp>
        <p:nvSpPr>
          <p:cNvPr name="TextBox 22" id="22"/>
          <p:cNvSpPr txBox="true"/>
          <p:nvPr/>
        </p:nvSpPr>
        <p:spPr>
          <a:xfrm rot="0">
            <a:off x="10548022" y="7088760"/>
            <a:ext cx="3857824" cy="530225"/>
          </a:xfrm>
          <a:prstGeom prst="rect">
            <a:avLst/>
          </a:prstGeom>
        </p:spPr>
        <p:txBody>
          <a:bodyPr anchor="t" rtlCol="false" tIns="0" lIns="0" bIns="0" rIns="0">
            <a:spAutoFit/>
          </a:bodyPr>
          <a:lstStyle/>
          <a:p>
            <a:pPr algn="ctr">
              <a:lnSpc>
                <a:spcPts val="3999"/>
              </a:lnSpc>
            </a:pPr>
            <a:r>
              <a:rPr lang="en-US" sz="3999">
                <a:solidFill>
                  <a:srgbClr val="F2F2F2"/>
                </a:solidFill>
                <a:latin typeface="Oswald"/>
              </a:rPr>
              <a:t>Hafizh Ahsan Fatony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66132" y="2140807"/>
            <a:ext cx="8083572" cy="5237670"/>
          </a:xfrm>
          <a:custGeom>
            <a:avLst/>
            <a:gdLst/>
            <a:ahLst/>
            <a:cxnLst/>
            <a:rect r="r" b="b" t="t" l="l"/>
            <a:pathLst>
              <a:path h="5237670" w="8083572">
                <a:moveTo>
                  <a:pt x="0" y="0"/>
                </a:moveTo>
                <a:lnTo>
                  <a:pt x="8083572" y="0"/>
                </a:lnTo>
                <a:lnTo>
                  <a:pt x="8083572" y="5237671"/>
                </a:lnTo>
                <a:lnTo>
                  <a:pt x="0" y="5237671"/>
                </a:lnTo>
                <a:lnTo>
                  <a:pt x="0" y="0"/>
                </a:lnTo>
                <a:close/>
              </a:path>
            </a:pathLst>
          </a:custGeom>
          <a:blipFill>
            <a:blip r:embed="rId6"/>
            <a:stretch>
              <a:fillRect l="0" t="0" r="0" b="0"/>
            </a:stretch>
          </a:blipFill>
        </p:spPr>
      </p:sp>
      <p:sp>
        <p:nvSpPr>
          <p:cNvPr name="Freeform 7" id="7"/>
          <p:cNvSpPr/>
          <p:nvPr/>
        </p:nvSpPr>
        <p:spPr>
          <a:xfrm flipH="false" flipV="false" rot="0">
            <a:off x="10836024" y="2805917"/>
            <a:ext cx="5272163" cy="3888221"/>
          </a:xfrm>
          <a:custGeom>
            <a:avLst/>
            <a:gdLst/>
            <a:ahLst/>
            <a:cxnLst/>
            <a:rect r="r" b="b" t="t" l="l"/>
            <a:pathLst>
              <a:path h="3888221" w="5272163">
                <a:moveTo>
                  <a:pt x="0" y="0"/>
                </a:moveTo>
                <a:lnTo>
                  <a:pt x="5272163" y="0"/>
                </a:lnTo>
                <a:lnTo>
                  <a:pt x="5272163" y="3888221"/>
                </a:lnTo>
                <a:lnTo>
                  <a:pt x="0" y="3888221"/>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Decision Trees (DT)</a:t>
            </a:r>
          </a:p>
        </p:txBody>
      </p:sp>
      <p:sp>
        <p:nvSpPr>
          <p:cNvPr name="TextBox 9" id="9"/>
          <p:cNvSpPr txBox="true"/>
          <p:nvPr/>
        </p:nvSpPr>
        <p:spPr>
          <a:xfrm rot="0">
            <a:off x="1622381" y="7470775"/>
            <a:ext cx="14485806" cy="175895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Model Decision Tree mencapai akurasi 87.8%, menunjukkan efektivitas yang baik dalam mengklasifikasikan jenis kurma. Kelas 'SAFAVI' memiliki performa terbaik dengan F1-score tinggi, yaitu sebesar 0.97. 'DOKOL' juga menunjukkan performa baik dengan F1-score sebesar 0.95. Namun, kelas 'BERHI' mengalami beberapa kesalahan klasifikasi dengan F1-score sebesar 0.55. Secara keseluruhan, model ini memberikan performa yang baik dalam klasifikasi jenis kurma, meskipun ada ruang untuk perbaikan pada beberapa kelas tertentu.</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231761" y="96990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828663" y="2285743"/>
            <a:ext cx="6143667" cy="4866376"/>
          </a:xfrm>
          <a:custGeom>
            <a:avLst/>
            <a:gdLst/>
            <a:ahLst/>
            <a:cxnLst/>
            <a:rect r="r" b="b" t="t" l="l"/>
            <a:pathLst>
              <a:path h="4866376" w="6143667">
                <a:moveTo>
                  <a:pt x="0" y="0"/>
                </a:moveTo>
                <a:lnTo>
                  <a:pt x="6143667" y="0"/>
                </a:lnTo>
                <a:lnTo>
                  <a:pt x="6143667" y="4866376"/>
                </a:lnTo>
                <a:lnTo>
                  <a:pt x="0" y="4866376"/>
                </a:lnTo>
                <a:lnTo>
                  <a:pt x="0" y="0"/>
                </a:lnTo>
                <a:close/>
              </a:path>
            </a:pathLst>
          </a:custGeom>
          <a:blipFill>
            <a:blip r:embed="rId6"/>
            <a:stretch>
              <a:fillRect l="0" t="0" r="0" b="0"/>
            </a:stretch>
          </a:blipFill>
        </p:spPr>
      </p:sp>
      <p:sp>
        <p:nvSpPr>
          <p:cNvPr name="Freeform 7" id="7"/>
          <p:cNvSpPr/>
          <p:nvPr/>
        </p:nvSpPr>
        <p:spPr>
          <a:xfrm flipH="false" flipV="false" rot="0">
            <a:off x="1959071" y="3365927"/>
            <a:ext cx="7006630" cy="2706009"/>
          </a:xfrm>
          <a:custGeom>
            <a:avLst/>
            <a:gdLst/>
            <a:ahLst/>
            <a:cxnLst/>
            <a:rect r="r" b="b" t="t" l="l"/>
            <a:pathLst>
              <a:path h="2706009" w="7006630">
                <a:moveTo>
                  <a:pt x="0" y="0"/>
                </a:moveTo>
                <a:lnTo>
                  <a:pt x="7006629" y="0"/>
                </a:lnTo>
                <a:lnTo>
                  <a:pt x="7006629" y="2706008"/>
                </a:lnTo>
                <a:lnTo>
                  <a:pt x="0" y="2706008"/>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Decision Trees (DT)</a:t>
            </a:r>
          </a:p>
        </p:txBody>
      </p:sp>
      <p:sp>
        <p:nvSpPr>
          <p:cNvPr name="TextBox 9" id="9"/>
          <p:cNvSpPr txBox="true"/>
          <p:nvPr/>
        </p:nvSpPr>
        <p:spPr>
          <a:xfrm rot="0">
            <a:off x="1959071" y="7148713"/>
            <a:ext cx="14013259" cy="2816225"/>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Evaluasi AUC (Area Under Curve) untuk model Decision Tree menunjukkan performa klasifikasi yang sangat baik, dengan Macro-Averaged AUC sebesar 0.9011. AUC untuk masing-masing kelas juga menunjukkan hasil yang sangat memuaskan, dengan kelas Barhee memiliki AUC 0.7381, Deglet Nour 0.9281, Sukkary 0.9562, Rotab Mozafati 0.8382, Ruthana 0.9502, Safawi 0.9814, dan Sagai 0.9156. Nilai AUC yang tinggi untuk semua kelas ini mengindikasikan bahwa model Decision Tree cukup efektif dalam membedakan antara berbagai jenis kurma. AUC yang mendekati 1 menunjukkan kemampuan model yang sangat baik dalam mengklasifikasikan kelas dengan tingkat kesalahan yang minimal, sehingga model Decision Tree ini bisa diandalkan untuk tugas klasifikasi jenis kurma pada dataset yang digunakan.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231761" y="96990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616217" y="3067141"/>
            <a:ext cx="6491970" cy="4968507"/>
          </a:xfrm>
          <a:custGeom>
            <a:avLst/>
            <a:gdLst/>
            <a:ahLst/>
            <a:cxnLst/>
            <a:rect r="r" b="b" t="t" l="l"/>
            <a:pathLst>
              <a:path h="4968507" w="6491970">
                <a:moveTo>
                  <a:pt x="0" y="0"/>
                </a:moveTo>
                <a:lnTo>
                  <a:pt x="6491970" y="0"/>
                </a:lnTo>
                <a:lnTo>
                  <a:pt x="6491970" y="4968507"/>
                </a:lnTo>
                <a:lnTo>
                  <a:pt x="0" y="4968507"/>
                </a:lnTo>
                <a:lnTo>
                  <a:pt x="0" y="0"/>
                </a:lnTo>
                <a:close/>
              </a:path>
            </a:pathLst>
          </a:custGeom>
          <a:blipFill>
            <a:blip r:embed="rId6"/>
            <a:stretch>
              <a:fillRect l="0" t="0" r="0" b="0"/>
            </a:stretch>
          </a:blipFill>
        </p:spPr>
      </p:sp>
      <p:sp>
        <p:nvSpPr>
          <p:cNvPr name="Freeform 7" id="7"/>
          <p:cNvSpPr/>
          <p:nvPr/>
        </p:nvSpPr>
        <p:spPr>
          <a:xfrm flipH="false" flipV="false" rot="0">
            <a:off x="1595416" y="3554717"/>
            <a:ext cx="7793249" cy="3921444"/>
          </a:xfrm>
          <a:custGeom>
            <a:avLst/>
            <a:gdLst/>
            <a:ahLst/>
            <a:cxnLst/>
            <a:rect r="r" b="b" t="t" l="l"/>
            <a:pathLst>
              <a:path h="3921444" w="7793249">
                <a:moveTo>
                  <a:pt x="0" y="0"/>
                </a:moveTo>
                <a:lnTo>
                  <a:pt x="7793249" y="0"/>
                </a:lnTo>
                <a:lnTo>
                  <a:pt x="7793249" y="3921444"/>
                </a:lnTo>
                <a:lnTo>
                  <a:pt x="0" y="3921444"/>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Decision Trees (DT)</a:t>
            </a:r>
          </a:p>
        </p:txBody>
      </p:sp>
      <p:sp>
        <p:nvSpPr>
          <p:cNvPr name="TextBox 9" id="9"/>
          <p:cNvSpPr txBox="true"/>
          <p:nvPr/>
        </p:nvSpPr>
        <p:spPr>
          <a:xfrm rot="0">
            <a:off x="1595416" y="8179694"/>
            <a:ext cx="14512772" cy="10541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Pada Gambar tersebut (bagian kiri) menunjukkan hasil dari cluster atau klasifikasi dari Model Decision Tree. Selain itu, dapat dilihat feature selection pada Gambar tersebut (bagian kanan) menunjukkan bahwa variabel yang berpengaruh signifikan pertama yaitu variabel MeanRR dan variabel yang paling berpengaruh kedua yaitu variabel CONVEX_AREA.</a:t>
            </a:r>
          </a:p>
        </p:txBody>
      </p:sp>
      <p:sp>
        <p:nvSpPr>
          <p:cNvPr name="TextBox 10" id="10"/>
          <p:cNvSpPr txBox="true"/>
          <p:nvPr/>
        </p:nvSpPr>
        <p:spPr>
          <a:xfrm rot="0">
            <a:off x="332461" y="2289363"/>
            <a:ext cx="10153637"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rPr>
              <a:t>Hasil Cluster Decision Trees</a:t>
            </a:r>
          </a:p>
        </p:txBody>
      </p:sp>
      <p:sp>
        <p:nvSpPr>
          <p:cNvPr name="TextBox 11" id="11"/>
          <p:cNvSpPr txBox="true"/>
          <p:nvPr/>
        </p:nvSpPr>
        <p:spPr>
          <a:xfrm rot="0">
            <a:off x="7785384" y="2289363"/>
            <a:ext cx="10153637"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rPr>
              <a:t>Feature Selection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8695645" y="754604"/>
            <a:ext cx="9337492" cy="9867891"/>
          </a:xfrm>
          <a:custGeom>
            <a:avLst/>
            <a:gdLst/>
            <a:ahLst/>
            <a:cxnLst/>
            <a:rect r="r" b="b" t="t" l="l"/>
            <a:pathLst>
              <a:path h="9867891" w="9337492">
                <a:moveTo>
                  <a:pt x="0" y="0"/>
                </a:moveTo>
                <a:lnTo>
                  <a:pt x="9337492" y="0"/>
                </a:lnTo>
                <a:lnTo>
                  <a:pt x="9337492" y="9867891"/>
                </a:lnTo>
                <a:lnTo>
                  <a:pt x="0" y="9867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4474719" y="-541255"/>
            <a:ext cx="5066153" cy="4459928"/>
          </a:xfrm>
          <a:custGeom>
            <a:avLst/>
            <a:gdLst/>
            <a:ahLst/>
            <a:cxnLst/>
            <a:rect r="r" b="b" t="t" l="l"/>
            <a:pathLst>
              <a:path h="4459928" w="5066153">
                <a:moveTo>
                  <a:pt x="0" y="4459928"/>
                </a:moveTo>
                <a:lnTo>
                  <a:pt x="5066154" y="4459928"/>
                </a:lnTo>
                <a:lnTo>
                  <a:pt x="5066154" y="0"/>
                </a:lnTo>
                <a:lnTo>
                  <a:pt x="0" y="0"/>
                </a:lnTo>
                <a:lnTo>
                  <a:pt x="0" y="4459928"/>
                </a:lnTo>
                <a:close/>
              </a:path>
            </a:pathLst>
          </a:custGeom>
          <a:blipFill>
            <a:blip r:embed="rId4">
              <a:extLst>
                <a:ext uri="{96DAC541-7B7A-43D3-8B79-37D633B846F1}">
                  <asvg:svgBlip xmlns:asvg="http://schemas.microsoft.com/office/drawing/2016/SVG/main" r:embed="rId5"/>
                </a:ext>
              </a:extLst>
            </a:blip>
            <a:stretch>
              <a:fillRect l="-221252" t="0" r="0" b="0"/>
            </a:stretch>
          </a:blipFill>
        </p:spPr>
      </p:sp>
      <p:sp>
        <p:nvSpPr>
          <p:cNvPr name="Freeform 4" id="4"/>
          <p:cNvSpPr/>
          <p:nvPr/>
        </p:nvSpPr>
        <p:spPr>
          <a:xfrm flipH="true" flipV="true" rot="0">
            <a:off x="0" y="5881873"/>
            <a:ext cx="18436051" cy="5052089"/>
          </a:xfrm>
          <a:custGeom>
            <a:avLst/>
            <a:gdLst/>
            <a:ahLst/>
            <a:cxnLst/>
            <a:rect r="r" b="b" t="t" l="l"/>
            <a:pathLst>
              <a:path h="5052089" w="18436051">
                <a:moveTo>
                  <a:pt x="18436051" y="5052089"/>
                </a:moveTo>
                <a:lnTo>
                  <a:pt x="0" y="5052089"/>
                </a:lnTo>
                <a:lnTo>
                  <a:pt x="0" y="0"/>
                </a:lnTo>
                <a:lnTo>
                  <a:pt x="18436051" y="0"/>
                </a:lnTo>
                <a:lnTo>
                  <a:pt x="18436051" y="50520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969604" y="-2281"/>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95645" y="754604"/>
            <a:ext cx="1970024" cy="1970024"/>
          </a:xfrm>
          <a:custGeom>
            <a:avLst/>
            <a:gdLst/>
            <a:ahLst/>
            <a:cxnLst/>
            <a:rect r="r" b="b" t="t" l="l"/>
            <a:pathLst>
              <a:path h="1970024" w="1970024">
                <a:moveTo>
                  <a:pt x="0" y="0"/>
                </a:moveTo>
                <a:lnTo>
                  <a:pt x="1970023" y="0"/>
                </a:lnTo>
                <a:lnTo>
                  <a:pt x="1970023" y="1970024"/>
                </a:lnTo>
                <a:lnTo>
                  <a:pt x="0" y="19700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097103" y="1105155"/>
            <a:ext cx="1167107" cy="1167107"/>
          </a:xfrm>
          <a:custGeom>
            <a:avLst/>
            <a:gdLst/>
            <a:ahLst/>
            <a:cxnLst/>
            <a:rect r="r" b="b" t="t" l="l"/>
            <a:pathLst>
              <a:path h="1167107" w="1167107">
                <a:moveTo>
                  <a:pt x="0" y="0"/>
                </a:moveTo>
                <a:lnTo>
                  <a:pt x="1167107" y="0"/>
                </a:lnTo>
                <a:lnTo>
                  <a:pt x="1167107" y="1167107"/>
                </a:lnTo>
                <a:lnTo>
                  <a:pt x="0" y="11671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166831" y="2349632"/>
            <a:ext cx="6395119" cy="5587736"/>
          </a:xfrm>
          <a:custGeom>
            <a:avLst/>
            <a:gdLst/>
            <a:ahLst/>
            <a:cxnLst/>
            <a:rect r="r" b="b" t="t" l="l"/>
            <a:pathLst>
              <a:path h="5587736" w="6395119">
                <a:moveTo>
                  <a:pt x="0" y="0"/>
                </a:moveTo>
                <a:lnTo>
                  <a:pt x="6395119" y="0"/>
                </a:lnTo>
                <a:lnTo>
                  <a:pt x="6395119" y="5587736"/>
                </a:lnTo>
                <a:lnTo>
                  <a:pt x="0" y="55877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302278" y="1669659"/>
            <a:ext cx="5582739" cy="1962150"/>
          </a:xfrm>
          <a:prstGeom prst="rect">
            <a:avLst/>
          </a:prstGeom>
        </p:spPr>
        <p:txBody>
          <a:bodyPr anchor="t" rtlCol="false" tIns="0" lIns="0" bIns="0" rIns="0">
            <a:spAutoFit/>
          </a:bodyPr>
          <a:lstStyle/>
          <a:p>
            <a:pPr algn="l">
              <a:lnSpc>
                <a:spcPts val="7679"/>
              </a:lnSpc>
            </a:pPr>
            <a:r>
              <a:rPr lang="en-US" sz="6399">
                <a:solidFill>
                  <a:srgbClr val="292E6E"/>
                </a:solidFill>
                <a:latin typeface="Ubuntu Bold"/>
              </a:rPr>
              <a:t>Random Forest (RF)</a:t>
            </a:r>
          </a:p>
        </p:txBody>
      </p:sp>
      <p:sp>
        <p:nvSpPr>
          <p:cNvPr name="TextBox 10" id="10"/>
          <p:cNvSpPr txBox="true"/>
          <p:nvPr/>
        </p:nvSpPr>
        <p:spPr>
          <a:xfrm rot="0">
            <a:off x="1302278" y="4341998"/>
            <a:ext cx="7841722" cy="347980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Random Forest (RF) adalah salah satu metode ensemble dalam machine learning yang digunakan untuk tugas klasifikasi dan regresi. Metode ini terdiri dari kumpulan (ensemble) pohon keputusan (decision trees) yang dilatih pada berbagai subset data. Prediksi akhir ditentukan dengan menggabungkan hasil prediksi dari semua pohon keputusan yang ada dalam ensemble tersebut.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543357" y="2170938"/>
            <a:ext cx="7924450" cy="5129334"/>
          </a:xfrm>
          <a:custGeom>
            <a:avLst/>
            <a:gdLst/>
            <a:ahLst/>
            <a:cxnLst/>
            <a:rect r="r" b="b" t="t" l="l"/>
            <a:pathLst>
              <a:path h="5129334" w="7924450">
                <a:moveTo>
                  <a:pt x="0" y="0"/>
                </a:moveTo>
                <a:lnTo>
                  <a:pt x="7924450" y="0"/>
                </a:lnTo>
                <a:lnTo>
                  <a:pt x="7924450" y="5129335"/>
                </a:lnTo>
                <a:lnTo>
                  <a:pt x="0" y="5129335"/>
                </a:lnTo>
                <a:lnTo>
                  <a:pt x="0" y="0"/>
                </a:lnTo>
                <a:close/>
              </a:path>
            </a:pathLst>
          </a:custGeom>
          <a:blipFill>
            <a:blip r:embed="rId6"/>
            <a:stretch>
              <a:fillRect l="0" t="0" r="0" b="0"/>
            </a:stretch>
          </a:blipFill>
        </p:spPr>
      </p:sp>
      <p:sp>
        <p:nvSpPr>
          <p:cNvPr name="Freeform 7" id="7"/>
          <p:cNvSpPr/>
          <p:nvPr/>
        </p:nvSpPr>
        <p:spPr>
          <a:xfrm flipH="false" flipV="false" rot="0">
            <a:off x="10746930" y="2976625"/>
            <a:ext cx="5361258" cy="3905796"/>
          </a:xfrm>
          <a:custGeom>
            <a:avLst/>
            <a:gdLst/>
            <a:ahLst/>
            <a:cxnLst/>
            <a:rect r="r" b="b" t="t" l="l"/>
            <a:pathLst>
              <a:path h="3905796" w="5361258">
                <a:moveTo>
                  <a:pt x="0" y="0"/>
                </a:moveTo>
                <a:lnTo>
                  <a:pt x="5361257" y="0"/>
                </a:lnTo>
                <a:lnTo>
                  <a:pt x="5361257" y="3905796"/>
                </a:lnTo>
                <a:lnTo>
                  <a:pt x="0" y="3905796"/>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Random Forest (RF)</a:t>
            </a:r>
          </a:p>
        </p:txBody>
      </p:sp>
      <p:sp>
        <p:nvSpPr>
          <p:cNvPr name="TextBox 9" id="9"/>
          <p:cNvSpPr txBox="true"/>
          <p:nvPr/>
        </p:nvSpPr>
        <p:spPr>
          <a:xfrm rot="0">
            <a:off x="1622381" y="7470775"/>
            <a:ext cx="14485806" cy="175895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Model Random Forest mencapai akurasi 91.11%, menunjukkan efektivitas yang baik dalam mengklasifikasikan jenis kurma. Kelas 'SAFAVI' memiliki performa terbaik dengan nilai F1-score tinggi, yaitu sebesar 1. 'ROTANA' juga menunjukkan performa baik dengan F1-score 0.99 selisih sedikit dengan kelas ‘SAFAVI’. Namun, kelas 'DEGLET' dan 'IRAQI' mengalami beberapa kesalahan klasifikasi dengan F1-score masing-masing 0.76 dan 0.82. Secara keseluruhan, model ini memberikan performa yang baik dalam klasifikasi jenis kurma, meskipun ada ruang untuk perbaikan pada beberapa kelas tertentu.</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231761" y="96990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532188" y="3281316"/>
            <a:ext cx="6611812" cy="2665030"/>
          </a:xfrm>
          <a:custGeom>
            <a:avLst/>
            <a:gdLst/>
            <a:ahLst/>
            <a:cxnLst/>
            <a:rect r="r" b="b" t="t" l="l"/>
            <a:pathLst>
              <a:path h="2665030" w="6611812">
                <a:moveTo>
                  <a:pt x="0" y="0"/>
                </a:moveTo>
                <a:lnTo>
                  <a:pt x="6611812" y="0"/>
                </a:lnTo>
                <a:lnTo>
                  <a:pt x="6611812" y="2665029"/>
                </a:lnTo>
                <a:lnTo>
                  <a:pt x="0" y="2665029"/>
                </a:lnTo>
                <a:lnTo>
                  <a:pt x="0" y="0"/>
                </a:lnTo>
                <a:close/>
              </a:path>
            </a:pathLst>
          </a:custGeom>
          <a:blipFill>
            <a:blip r:embed="rId6"/>
            <a:stretch>
              <a:fillRect l="0" t="0" r="0" b="0"/>
            </a:stretch>
          </a:blipFill>
        </p:spPr>
      </p:sp>
      <p:sp>
        <p:nvSpPr>
          <p:cNvPr name="Freeform 7" id="7"/>
          <p:cNvSpPr/>
          <p:nvPr/>
        </p:nvSpPr>
        <p:spPr>
          <a:xfrm flipH="false" flipV="false" rot="0">
            <a:off x="9865264" y="2123259"/>
            <a:ext cx="6107066" cy="4981142"/>
          </a:xfrm>
          <a:custGeom>
            <a:avLst/>
            <a:gdLst/>
            <a:ahLst/>
            <a:cxnLst/>
            <a:rect r="r" b="b" t="t" l="l"/>
            <a:pathLst>
              <a:path h="4981142" w="6107066">
                <a:moveTo>
                  <a:pt x="0" y="0"/>
                </a:moveTo>
                <a:lnTo>
                  <a:pt x="6107066" y="0"/>
                </a:lnTo>
                <a:lnTo>
                  <a:pt x="6107066" y="4981143"/>
                </a:lnTo>
                <a:lnTo>
                  <a:pt x="0" y="4981143"/>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Random Forest (RF)</a:t>
            </a:r>
          </a:p>
        </p:txBody>
      </p:sp>
      <p:sp>
        <p:nvSpPr>
          <p:cNvPr name="TextBox 9" id="9"/>
          <p:cNvSpPr txBox="true"/>
          <p:nvPr/>
        </p:nvSpPr>
        <p:spPr>
          <a:xfrm rot="0">
            <a:off x="1959071" y="7148713"/>
            <a:ext cx="14013259" cy="2816225"/>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Evaluasi AUC (Area Under Curve) untuk model Random Forest menunjukkan performa klasifikasi yang cukup, dengan Macro-Averaged AUC sebesar 0.7775. AUC untuk masing-masing kelas juga menunjukkan hasil yang sangat memuaskan, dengan kelas Barhee memiliki AUC 0.9933, Deglet Nour 0.6341, Sukkary 0.6326, Rotab Mozafati 0.9891, Ruthana 0.6961, Safawi 0.8961, dan Sagai 0.6014. Nilai AUC yang tinggi untuk beberapa kelas ini mengindikasikan bahwa model Random Forest kurang efektif dalam membedakan antara berbagai jenis kurma. AUC yang mendekati 1 menunjukkan kemampuan model yang sangat baik dalam mengklasifikasikan kelas dengan tingkat kesalahan yang minimal, sehingga model Random Forest ini kurang bisa diandalkan untuk tugas klasifikasi jenis kurma pada dataset yang digunakan.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231761" y="96990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685407" y="3031866"/>
            <a:ext cx="6422781" cy="4915554"/>
          </a:xfrm>
          <a:custGeom>
            <a:avLst/>
            <a:gdLst/>
            <a:ahLst/>
            <a:cxnLst/>
            <a:rect r="r" b="b" t="t" l="l"/>
            <a:pathLst>
              <a:path h="4915554" w="6422781">
                <a:moveTo>
                  <a:pt x="0" y="0"/>
                </a:moveTo>
                <a:lnTo>
                  <a:pt x="6422780" y="0"/>
                </a:lnTo>
                <a:lnTo>
                  <a:pt x="6422780" y="4915554"/>
                </a:lnTo>
                <a:lnTo>
                  <a:pt x="0" y="4915554"/>
                </a:lnTo>
                <a:lnTo>
                  <a:pt x="0" y="0"/>
                </a:lnTo>
                <a:close/>
              </a:path>
            </a:pathLst>
          </a:custGeom>
          <a:blipFill>
            <a:blip r:embed="rId6"/>
            <a:stretch>
              <a:fillRect l="0" t="0" r="0" b="0"/>
            </a:stretch>
          </a:blipFill>
        </p:spPr>
      </p:sp>
      <p:sp>
        <p:nvSpPr>
          <p:cNvPr name="Freeform 7" id="7"/>
          <p:cNvSpPr/>
          <p:nvPr/>
        </p:nvSpPr>
        <p:spPr>
          <a:xfrm flipH="false" flipV="false" rot="0">
            <a:off x="1452502" y="3139102"/>
            <a:ext cx="7966847" cy="4008795"/>
          </a:xfrm>
          <a:custGeom>
            <a:avLst/>
            <a:gdLst/>
            <a:ahLst/>
            <a:cxnLst/>
            <a:rect r="r" b="b" t="t" l="l"/>
            <a:pathLst>
              <a:path h="4008795" w="7966847">
                <a:moveTo>
                  <a:pt x="0" y="0"/>
                </a:moveTo>
                <a:lnTo>
                  <a:pt x="7966847" y="0"/>
                </a:lnTo>
                <a:lnTo>
                  <a:pt x="7966847" y="4008796"/>
                </a:lnTo>
                <a:lnTo>
                  <a:pt x="0" y="4008796"/>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Random Forest (RF)</a:t>
            </a:r>
          </a:p>
        </p:txBody>
      </p:sp>
      <p:sp>
        <p:nvSpPr>
          <p:cNvPr name="TextBox 9" id="9"/>
          <p:cNvSpPr txBox="true"/>
          <p:nvPr/>
        </p:nvSpPr>
        <p:spPr>
          <a:xfrm rot="0">
            <a:off x="1595416" y="8179694"/>
            <a:ext cx="14512772" cy="10541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Pada Gambar tersebut (bagian kiri) menunjukkan hasil dari cluster atau klasifikasi dari Model Random Forest. Selain itu, dapat dilihat feature selection pada Gambar tersebut (bagian kanan) menunjukkan bahwa variabel yang berpengaruh signifikan pertama yaitu variabel MINOR_AXIS.</a:t>
            </a:r>
          </a:p>
        </p:txBody>
      </p:sp>
      <p:sp>
        <p:nvSpPr>
          <p:cNvPr name="TextBox 10" id="10"/>
          <p:cNvSpPr txBox="true"/>
          <p:nvPr/>
        </p:nvSpPr>
        <p:spPr>
          <a:xfrm rot="0">
            <a:off x="332461" y="2289363"/>
            <a:ext cx="10153637"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rPr>
              <a:t>Hasil Cluster Decision Trees</a:t>
            </a:r>
          </a:p>
        </p:txBody>
      </p:sp>
      <p:sp>
        <p:nvSpPr>
          <p:cNvPr name="TextBox 11" id="11"/>
          <p:cNvSpPr txBox="true"/>
          <p:nvPr/>
        </p:nvSpPr>
        <p:spPr>
          <a:xfrm rot="0">
            <a:off x="7785384" y="2289363"/>
            <a:ext cx="10153637"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rPr>
              <a:t>Feature Selection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8695645" y="754604"/>
            <a:ext cx="9337492" cy="9867891"/>
          </a:xfrm>
          <a:custGeom>
            <a:avLst/>
            <a:gdLst/>
            <a:ahLst/>
            <a:cxnLst/>
            <a:rect r="r" b="b" t="t" l="l"/>
            <a:pathLst>
              <a:path h="9867891" w="9337492">
                <a:moveTo>
                  <a:pt x="0" y="0"/>
                </a:moveTo>
                <a:lnTo>
                  <a:pt x="9337492" y="0"/>
                </a:lnTo>
                <a:lnTo>
                  <a:pt x="9337492" y="9867891"/>
                </a:lnTo>
                <a:lnTo>
                  <a:pt x="0" y="9867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4474719" y="-541255"/>
            <a:ext cx="5066153" cy="4459928"/>
          </a:xfrm>
          <a:custGeom>
            <a:avLst/>
            <a:gdLst/>
            <a:ahLst/>
            <a:cxnLst/>
            <a:rect r="r" b="b" t="t" l="l"/>
            <a:pathLst>
              <a:path h="4459928" w="5066153">
                <a:moveTo>
                  <a:pt x="0" y="4459928"/>
                </a:moveTo>
                <a:lnTo>
                  <a:pt x="5066154" y="4459928"/>
                </a:lnTo>
                <a:lnTo>
                  <a:pt x="5066154" y="0"/>
                </a:lnTo>
                <a:lnTo>
                  <a:pt x="0" y="0"/>
                </a:lnTo>
                <a:lnTo>
                  <a:pt x="0" y="4459928"/>
                </a:lnTo>
                <a:close/>
              </a:path>
            </a:pathLst>
          </a:custGeom>
          <a:blipFill>
            <a:blip r:embed="rId4">
              <a:extLst>
                <a:ext uri="{96DAC541-7B7A-43D3-8B79-37D633B846F1}">
                  <asvg:svgBlip xmlns:asvg="http://schemas.microsoft.com/office/drawing/2016/SVG/main" r:embed="rId5"/>
                </a:ext>
              </a:extLst>
            </a:blip>
            <a:stretch>
              <a:fillRect l="-221252" t="0" r="0" b="0"/>
            </a:stretch>
          </a:blipFill>
        </p:spPr>
      </p:sp>
      <p:sp>
        <p:nvSpPr>
          <p:cNvPr name="Freeform 4" id="4"/>
          <p:cNvSpPr/>
          <p:nvPr/>
        </p:nvSpPr>
        <p:spPr>
          <a:xfrm flipH="true" flipV="true" rot="0">
            <a:off x="0" y="5881873"/>
            <a:ext cx="18436051" cy="5052089"/>
          </a:xfrm>
          <a:custGeom>
            <a:avLst/>
            <a:gdLst/>
            <a:ahLst/>
            <a:cxnLst/>
            <a:rect r="r" b="b" t="t" l="l"/>
            <a:pathLst>
              <a:path h="5052089" w="18436051">
                <a:moveTo>
                  <a:pt x="18436051" y="5052089"/>
                </a:moveTo>
                <a:lnTo>
                  <a:pt x="0" y="5052089"/>
                </a:lnTo>
                <a:lnTo>
                  <a:pt x="0" y="0"/>
                </a:lnTo>
                <a:lnTo>
                  <a:pt x="18436051" y="0"/>
                </a:lnTo>
                <a:lnTo>
                  <a:pt x="18436051" y="50520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969604" y="-2281"/>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95645" y="754604"/>
            <a:ext cx="1970024" cy="1970024"/>
          </a:xfrm>
          <a:custGeom>
            <a:avLst/>
            <a:gdLst/>
            <a:ahLst/>
            <a:cxnLst/>
            <a:rect r="r" b="b" t="t" l="l"/>
            <a:pathLst>
              <a:path h="1970024" w="1970024">
                <a:moveTo>
                  <a:pt x="0" y="0"/>
                </a:moveTo>
                <a:lnTo>
                  <a:pt x="1970023" y="0"/>
                </a:lnTo>
                <a:lnTo>
                  <a:pt x="1970023" y="1970024"/>
                </a:lnTo>
                <a:lnTo>
                  <a:pt x="0" y="19700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097103" y="1105155"/>
            <a:ext cx="1167107" cy="1167107"/>
          </a:xfrm>
          <a:custGeom>
            <a:avLst/>
            <a:gdLst/>
            <a:ahLst/>
            <a:cxnLst/>
            <a:rect r="r" b="b" t="t" l="l"/>
            <a:pathLst>
              <a:path h="1167107" w="1167107">
                <a:moveTo>
                  <a:pt x="0" y="0"/>
                </a:moveTo>
                <a:lnTo>
                  <a:pt x="1167107" y="0"/>
                </a:lnTo>
                <a:lnTo>
                  <a:pt x="1167107" y="1167107"/>
                </a:lnTo>
                <a:lnTo>
                  <a:pt x="0" y="11671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86867" y="2862285"/>
            <a:ext cx="6155048" cy="4562429"/>
          </a:xfrm>
          <a:custGeom>
            <a:avLst/>
            <a:gdLst/>
            <a:ahLst/>
            <a:cxnLst/>
            <a:rect r="r" b="b" t="t" l="l"/>
            <a:pathLst>
              <a:path h="4562429" w="6155048">
                <a:moveTo>
                  <a:pt x="0" y="0"/>
                </a:moveTo>
                <a:lnTo>
                  <a:pt x="6155048" y="0"/>
                </a:lnTo>
                <a:lnTo>
                  <a:pt x="6155048" y="4562430"/>
                </a:lnTo>
                <a:lnTo>
                  <a:pt x="0" y="45624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302278" y="1669659"/>
            <a:ext cx="5582739" cy="1962150"/>
          </a:xfrm>
          <a:prstGeom prst="rect">
            <a:avLst/>
          </a:prstGeom>
        </p:spPr>
        <p:txBody>
          <a:bodyPr anchor="t" rtlCol="false" tIns="0" lIns="0" bIns="0" rIns="0">
            <a:spAutoFit/>
          </a:bodyPr>
          <a:lstStyle/>
          <a:p>
            <a:pPr algn="l">
              <a:lnSpc>
                <a:spcPts val="7679"/>
              </a:lnSpc>
            </a:pPr>
            <a:r>
              <a:rPr lang="en-US" sz="6399">
                <a:solidFill>
                  <a:srgbClr val="292E6E"/>
                </a:solidFill>
                <a:latin typeface="Ubuntu Bold"/>
              </a:rPr>
              <a:t>Neural Network (NN)</a:t>
            </a:r>
          </a:p>
        </p:txBody>
      </p:sp>
      <p:sp>
        <p:nvSpPr>
          <p:cNvPr name="TextBox 10" id="10"/>
          <p:cNvSpPr txBox="true"/>
          <p:nvPr/>
        </p:nvSpPr>
        <p:spPr>
          <a:xfrm rot="0">
            <a:off x="1504388" y="4341998"/>
            <a:ext cx="7639612" cy="391795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Neural Networks (NN) adalah metode pembelajaran mesin yang terinspirasi oleh cara kerja otak manusia dalam memproses informasi. NN terdiri dari sejumlah besar unit pemrosesan sederhana yang disebut neuron, yang diorganisasikan dalam lapisan (layers). Setiap neuron di dalam lapisan terhubung ke neuron di lapisan berikutnya dengan bobot tertentu yang menentukan kekuatan dan arah pengaruh sinyal yang diteruskan.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322605" y="2201014"/>
            <a:ext cx="7817155" cy="5113477"/>
          </a:xfrm>
          <a:custGeom>
            <a:avLst/>
            <a:gdLst/>
            <a:ahLst/>
            <a:cxnLst/>
            <a:rect r="r" b="b" t="t" l="l"/>
            <a:pathLst>
              <a:path h="5113477" w="7817155">
                <a:moveTo>
                  <a:pt x="0" y="0"/>
                </a:moveTo>
                <a:lnTo>
                  <a:pt x="7817155" y="0"/>
                </a:lnTo>
                <a:lnTo>
                  <a:pt x="7817155" y="5113477"/>
                </a:lnTo>
                <a:lnTo>
                  <a:pt x="0" y="5113477"/>
                </a:lnTo>
                <a:lnTo>
                  <a:pt x="0" y="0"/>
                </a:lnTo>
                <a:close/>
              </a:path>
            </a:pathLst>
          </a:custGeom>
          <a:blipFill>
            <a:blip r:embed="rId6"/>
            <a:stretch>
              <a:fillRect l="0" t="0" r="0" b="0"/>
            </a:stretch>
          </a:blipFill>
        </p:spPr>
      </p:sp>
      <p:sp>
        <p:nvSpPr>
          <p:cNvPr name="Freeform 7" id="7"/>
          <p:cNvSpPr/>
          <p:nvPr/>
        </p:nvSpPr>
        <p:spPr>
          <a:xfrm flipH="false" flipV="false" rot="0">
            <a:off x="10315023" y="3033644"/>
            <a:ext cx="5793165" cy="4219713"/>
          </a:xfrm>
          <a:custGeom>
            <a:avLst/>
            <a:gdLst/>
            <a:ahLst/>
            <a:cxnLst/>
            <a:rect r="r" b="b" t="t" l="l"/>
            <a:pathLst>
              <a:path h="4219713" w="5793165">
                <a:moveTo>
                  <a:pt x="0" y="0"/>
                </a:moveTo>
                <a:lnTo>
                  <a:pt x="5793164" y="0"/>
                </a:lnTo>
                <a:lnTo>
                  <a:pt x="5793164" y="4219712"/>
                </a:lnTo>
                <a:lnTo>
                  <a:pt x="0" y="4219712"/>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Neural Network (NN)</a:t>
            </a:r>
          </a:p>
        </p:txBody>
      </p:sp>
      <p:sp>
        <p:nvSpPr>
          <p:cNvPr name="TextBox 9" id="9"/>
          <p:cNvSpPr txBox="true"/>
          <p:nvPr/>
        </p:nvSpPr>
        <p:spPr>
          <a:xfrm rot="0">
            <a:off x="1622381" y="7470775"/>
            <a:ext cx="14485806" cy="2111375"/>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Model Neural Network mencapai akurasi 94.44%, menunjukkan efektivitas yang baik dalam mengklasifikasikan jenis kurma. Kelas 'SAFAVI' memiliki performa terbaik dengan nilai F1-score tinggi, yaitu sebesar 1. 'DOKOL' juga menunjukkan performa baik dengan F1-score 0.97 dilanjut dengan ‘ROTANA’ sebesar 0.96 selisih sedikit dengan ‘DOKOL’. Namun, kelas 'DEGLET' dan 'IRAQI' mengalami beberapa kesalahan klasifikasi dengan F1-score masing-masing 0.84 dan 0.80. Secara keseluruhan, model Neural Network ini memberikan performa yang sangat baik dalam klasifikasi jenis kurma, meskipun ada ruang untuk perbaikan pada beberapa kelas tertentu.</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231761" y="96990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304316" y="3271033"/>
            <a:ext cx="7071060" cy="2815626"/>
          </a:xfrm>
          <a:custGeom>
            <a:avLst/>
            <a:gdLst/>
            <a:ahLst/>
            <a:cxnLst/>
            <a:rect r="r" b="b" t="t" l="l"/>
            <a:pathLst>
              <a:path h="2815626" w="7071060">
                <a:moveTo>
                  <a:pt x="0" y="0"/>
                </a:moveTo>
                <a:lnTo>
                  <a:pt x="7071060" y="0"/>
                </a:lnTo>
                <a:lnTo>
                  <a:pt x="7071060" y="2815626"/>
                </a:lnTo>
                <a:lnTo>
                  <a:pt x="0" y="2815626"/>
                </a:lnTo>
                <a:lnTo>
                  <a:pt x="0" y="0"/>
                </a:lnTo>
                <a:close/>
              </a:path>
            </a:pathLst>
          </a:custGeom>
          <a:blipFill>
            <a:blip r:embed="rId6"/>
            <a:stretch>
              <a:fillRect l="0" t="0" r="0" b="0"/>
            </a:stretch>
          </a:blipFill>
        </p:spPr>
      </p:sp>
      <p:sp>
        <p:nvSpPr>
          <p:cNvPr name="Freeform 7" id="7"/>
          <p:cNvSpPr/>
          <p:nvPr/>
        </p:nvSpPr>
        <p:spPr>
          <a:xfrm flipH="false" flipV="false" rot="0">
            <a:off x="10223101" y="2307615"/>
            <a:ext cx="5749229" cy="4689278"/>
          </a:xfrm>
          <a:custGeom>
            <a:avLst/>
            <a:gdLst/>
            <a:ahLst/>
            <a:cxnLst/>
            <a:rect r="r" b="b" t="t" l="l"/>
            <a:pathLst>
              <a:path h="4689278" w="5749229">
                <a:moveTo>
                  <a:pt x="0" y="0"/>
                </a:moveTo>
                <a:lnTo>
                  <a:pt x="5749229" y="0"/>
                </a:lnTo>
                <a:lnTo>
                  <a:pt x="5749229" y="4689278"/>
                </a:lnTo>
                <a:lnTo>
                  <a:pt x="0" y="4689278"/>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Neural Network (NN)</a:t>
            </a:r>
          </a:p>
        </p:txBody>
      </p:sp>
      <p:sp>
        <p:nvSpPr>
          <p:cNvPr name="TextBox 9" id="9"/>
          <p:cNvSpPr txBox="true"/>
          <p:nvPr/>
        </p:nvSpPr>
        <p:spPr>
          <a:xfrm rot="0">
            <a:off x="1959071" y="7148713"/>
            <a:ext cx="14013259" cy="2816225"/>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Evaluasi AUC (Area Under Curve) untuk model Neural Network menunjukkan performa klasifikasi yang sangat baik, dengan Macro-Averaged AUC sebesar 0.9960. AUC untuk masing-masing kelas juga menunjukkan hasil yang sangat memuaskan, dengan kelas Barhee memiliki AUC 0.9975, Deglet Nour 0.9822, Sukkary 0.9989, Rotab Mozafati 0.9971, Ruthana 0.9984, Safawi 1.0000, dan Sagai 0.9981. Nilai AUC yang tinggi untuk semua kelas ini mengindikasikan bahwa model Neural Network sangat efektif dalam membedakan antara berbagai jenis kurma. AUC yang mendekati 1 menunjukkan kemampuan model yang sangat baik dalam mengklasifikasikan kelas dengan tingkat kesalahan yang minimal, sehingga model Neural Network ini sangat bisa diandalkan untuk tugas klasifikasi jenis kurma pada dataset yang digunakan.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false" flipV="true" rot="-5400000">
            <a:off x="14019964" y="-226256"/>
            <a:ext cx="6066605" cy="5340663"/>
          </a:xfrm>
          <a:custGeom>
            <a:avLst/>
            <a:gdLst/>
            <a:ahLst/>
            <a:cxnLst/>
            <a:rect r="r" b="b" t="t" l="l"/>
            <a:pathLst>
              <a:path h="5340663" w="6066605">
                <a:moveTo>
                  <a:pt x="0" y="5340663"/>
                </a:moveTo>
                <a:lnTo>
                  <a:pt x="6066605" y="5340663"/>
                </a:lnTo>
                <a:lnTo>
                  <a:pt x="6066605"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Freeform 4" id="4"/>
          <p:cNvSpPr/>
          <p:nvPr/>
        </p:nvSpPr>
        <p:spPr>
          <a:xfrm flipH="false" flipV="false" rot="-5400000">
            <a:off x="9468849" y="-8657659"/>
            <a:ext cx="6064363" cy="5340663"/>
          </a:xfrm>
          <a:custGeom>
            <a:avLst/>
            <a:gdLst/>
            <a:ahLst/>
            <a:cxnLst/>
            <a:rect r="r" b="b" t="t" l="l"/>
            <a:pathLst>
              <a:path h="5340663" w="6064363">
                <a:moveTo>
                  <a:pt x="0" y="0"/>
                </a:moveTo>
                <a:lnTo>
                  <a:pt x="6064363" y="0"/>
                </a:lnTo>
                <a:lnTo>
                  <a:pt x="6064363" y="5340663"/>
                </a:lnTo>
                <a:lnTo>
                  <a:pt x="0" y="5340663"/>
                </a:lnTo>
                <a:lnTo>
                  <a:pt x="0" y="0"/>
                </a:lnTo>
                <a:close/>
              </a:path>
            </a:pathLst>
          </a:custGeom>
          <a:blipFill>
            <a:blip r:embed="rId2">
              <a:extLst>
                <a:ext uri="{96DAC541-7B7A-43D3-8B79-37D633B846F1}">
                  <asvg:svgBlip xmlns:asvg="http://schemas.microsoft.com/office/drawing/2016/SVG/main" r:embed="rId3"/>
                </a:ext>
              </a:extLst>
            </a:blip>
            <a:stretch>
              <a:fillRect l="-221371" t="0" r="0" b="0"/>
            </a:stretch>
          </a:blipFill>
        </p:spPr>
      </p:sp>
      <p:sp>
        <p:nvSpPr>
          <p:cNvPr name="AutoShape 5" id="5"/>
          <p:cNvSpPr/>
          <p:nvPr/>
        </p:nvSpPr>
        <p:spPr>
          <a:xfrm>
            <a:off x="2114896" y="9277350"/>
            <a:ext cx="14938346" cy="19050"/>
          </a:xfrm>
          <a:prstGeom prst="line">
            <a:avLst/>
          </a:prstGeom>
          <a:ln cap="flat" w="38100">
            <a:solidFill>
              <a:srgbClr val="292E6E"/>
            </a:solidFill>
            <a:prstDash val="solid"/>
            <a:headEnd type="none" len="sm" w="sm"/>
            <a:tailEnd type="none" len="sm" w="sm"/>
          </a:ln>
        </p:spPr>
      </p:sp>
      <p:sp>
        <p:nvSpPr>
          <p:cNvPr name="Freeform 6" id="6"/>
          <p:cNvSpPr/>
          <p:nvPr/>
        </p:nvSpPr>
        <p:spPr>
          <a:xfrm flipH="false" flipV="false" rot="5400000">
            <a:off x="14228313" y="36137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14896" y="3259638"/>
            <a:ext cx="4861578" cy="3767723"/>
          </a:xfrm>
          <a:custGeom>
            <a:avLst/>
            <a:gdLst/>
            <a:ahLst/>
            <a:cxnLst/>
            <a:rect r="r" b="b" t="t" l="l"/>
            <a:pathLst>
              <a:path h="3767723" w="4861578">
                <a:moveTo>
                  <a:pt x="0" y="0"/>
                </a:moveTo>
                <a:lnTo>
                  <a:pt x="4861578" y="0"/>
                </a:lnTo>
                <a:lnTo>
                  <a:pt x="4861578" y="3767724"/>
                </a:lnTo>
                <a:lnTo>
                  <a:pt x="0" y="3767724"/>
                </a:lnTo>
                <a:lnTo>
                  <a:pt x="0" y="0"/>
                </a:lnTo>
                <a:close/>
              </a:path>
            </a:pathLst>
          </a:custGeom>
          <a:blipFill>
            <a:blip r:embed="rId6"/>
            <a:stretch>
              <a:fillRect l="0" t="0" r="0" b="0"/>
            </a:stretch>
          </a:blipFill>
        </p:spPr>
      </p:sp>
      <p:sp>
        <p:nvSpPr>
          <p:cNvPr name="TextBox 8" id="8"/>
          <p:cNvSpPr txBox="true"/>
          <p:nvPr/>
        </p:nvSpPr>
        <p:spPr>
          <a:xfrm rot="0">
            <a:off x="2114896" y="1133475"/>
            <a:ext cx="8006925" cy="867410"/>
          </a:xfrm>
          <a:prstGeom prst="rect">
            <a:avLst/>
          </a:prstGeom>
        </p:spPr>
        <p:txBody>
          <a:bodyPr anchor="t" rtlCol="false" tIns="0" lIns="0" bIns="0" rIns="0">
            <a:spAutoFit/>
          </a:bodyPr>
          <a:lstStyle/>
          <a:p>
            <a:pPr algn="l">
              <a:lnSpc>
                <a:spcPts val="6399"/>
              </a:lnSpc>
            </a:pPr>
            <a:r>
              <a:rPr lang="en-US" sz="6399">
                <a:solidFill>
                  <a:srgbClr val="292E6E"/>
                </a:solidFill>
                <a:latin typeface="Ubuntu Bold"/>
              </a:rPr>
              <a:t>Latar Belakang</a:t>
            </a:r>
          </a:p>
        </p:txBody>
      </p:sp>
      <p:sp>
        <p:nvSpPr>
          <p:cNvPr name="TextBox 9" id="9"/>
          <p:cNvSpPr txBox="true"/>
          <p:nvPr/>
        </p:nvSpPr>
        <p:spPr>
          <a:xfrm rot="0">
            <a:off x="7643224" y="2405976"/>
            <a:ext cx="9616076" cy="654685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Kurma adalah buah bernilai ekonomi tinggi dan penting dalam budaya Timur Tengah dan Afrika Utara, kaya akan serat, vitamin, dan mineral. Ada berbagai jenis kurma, seperti Berhi, Deglet, Dokol, Iraqi, Rotana, Safawi, dan Sogay, dengan karakteristik fisik yang unik. Identifikasi manual jenis kurma membutuhkan keahlian khusus, memakan waktu, dan rentan terhadap kesalahan serta ketidakkonsistenan, terutama saat mengklasifikasikan dalam jumlah besar. Untuk mengatasi tantangan ini, teknologi pembelajaran mesin (machine learning) dapat digunakan. Teknologi ini efektif dalam aplikasi seperti pengenalan citra dan klasifikasi data. Dalam klasifikasi kurma, pembelajaran mesin menganalisis fitur dari gambar kurma untuk mengklasifikasikan jenisnya dengan lebih efisien dan akurat, mengurangi kesalahan manusia, meningkatkan konsistensi, dan mempercepat proses identifikasi.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307968"/>
            <a:ext cx="18288000" cy="5011518"/>
          </a:xfrm>
          <a:custGeom>
            <a:avLst/>
            <a:gdLst/>
            <a:ahLst/>
            <a:cxnLst/>
            <a:rect r="r" b="b" t="t" l="l"/>
            <a:pathLst>
              <a:path h="5011518" w="18288000">
                <a:moveTo>
                  <a:pt x="0" y="0"/>
                </a:moveTo>
                <a:lnTo>
                  <a:pt x="18288000" y="0"/>
                </a:lnTo>
                <a:lnTo>
                  <a:pt x="18288000" y="5011518"/>
                </a:lnTo>
                <a:lnTo>
                  <a:pt x="0" y="5011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5803427"/>
            <a:ext cx="18288000" cy="5011518"/>
          </a:xfrm>
          <a:custGeom>
            <a:avLst/>
            <a:gdLst/>
            <a:ahLst/>
            <a:cxnLst/>
            <a:rect r="r" b="b" t="t" l="l"/>
            <a:pathLst>
              <a:path h="5011518" w="18288000">
                <a:moveTo>
                  <a:pt x="18288000" y="5011518"/>
                </a:moveTo>
                <a:lnTo>
                  <a:pt x="0" y="5011518"/>
                </a:lnTo>
                <a:lnTo>
                  <a:pt x="0" y="0"/>
                </a:lnTo>
                <a:lnTo>
                  <a:pt x="18288000" y="0"/>
                </a:lnTo>
                <a:lnTo>
                  <a:pt x="18288000" y="501151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51430" y="4082203"/>
            <a:ext cx="15385140" cy="1404619"/>
          </a:xfrm>
          <a:prstGeom prst="rect">
            <a:avLst/>
          </a:prstGeom>
        </p:spPr>
        <p:txBody>
          <a:bodyPr anchor="t" rtlCol="false" tIns="0" lIns="0" bIns="0" rIns="0">
            <a:spAutoFit/>
          </a:bodyPr>
          <a:lstStyle/>
          <a:p>
            <a:pPr algn="ctr">
              <a:lnSpc>
                <a:spcPts val="10299"/>
              </a:lnSpc>
            </a:pPr>
            <a:r>
              <a:rPr lang="en-US" sz="10299">
                <a:solidFill>
                  <a:srgbClr val="292E6E"/>
                </a:solidFill>
                <a:latin typeface="Ubuntu Bold"/>
              </a:rPr>
              <a:t>OPTIMASI PARAMETER</a:t>
            </a:r>
          </a:p>
        </p:txBody>
      </p:sp>
      <p:sp>
        <p:nvSpPr>
          <p:cNvPr name="TextBox 5" id="5"/>
          <p:cNvSpPr txBox="true"/>
          <p:nvPr/>
        </p:nvSpPr>
        <p:spPr>
          <a:xfrm rot="0">
            <a:off x="2772631" y="5425602"/>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METODE GRIDSEARCH DAN RANDOMSEARCH</a:t>
            </a:r>
          </a:p>
        </p:txBody>
      </p:sp>
      <p:sp>
        <p:nvSpPr>
          <p:cNvPr name="Freeform 6" id="6"/>
          <p:cNvSpPr/>
          <p:nvPr/>
        </p:nvSpPr>
        <p:spPr>
          <a:xfrm flipH="false" flipV="false" rot="5400000">
            <a:off x="1696026" y="1166810"/>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6146935" y="7278205"/>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9813" y="2779580"/>
            <a:ext cx="7823625" cy="4416758"/>
          </a:xfrm>
          <a:custGeom>
            <a:avLst/>
            <a:gdLst/>
            <a:ahLst/>
            <a:cxnLst/>
            <a:rect r="r" b="b" t="t" l="l"/>
            <a:pathLst>
              <a:path h="4416758" w="7823625">
                <a:moveTo>
                  <a:pt x="0" y="0"/>
                </a:moveTo>
                <a:lnTo>
                  <a:pt x="7823624" y="0"/>
                </a:lnTo>
                <a:lnTo>
                  <a:pt x="7823624" y="4416758"/>
                </a:lnTo>
                <a:lnTo>
                  <a:pt x="0" y="4416758"/>
                </a:lnTo>
                <a:lnTo>
                  <a:pt x="0" y="0"/>
                </a:lnTo>
                <a:close/>
              </a:path>
            </a:pathLst>
          </a:custGeom>
          <a:blipFill>
            <a:blip r:embed="rId6"/>
            <a:stretch>
              <a:fillRect l="0" t="0" r="0" b="0"/>
            </a:stretch>
          </a:blipFill>
        </p:spPr>
      </p:sp>
      <p:sp>
        <p:nvSpPr>
          <p:cNvPr name="Freeform 7" id="7"/>
          <p:cNvSpPr/>
          <p:nvPr/>
        </p:nvSpPr>
        <p:spPr>
          <a:xfrm flipH="false" flipV="false" rot="0">
            <a:off x="10316560" y="3716714"/>
            <a:ext cx="6155282" cy="2712497"/>
          </a:xfrm>
          <a:custGeom>
            <a:avLst/>
            <a:gdLst/>
            <a:ahLst/>
            <a:cxnLst/>
            <a:rect r="r" b="b" t="t" l="l"/>
            <a:pathLst>
              <a:path h="2712497" w="6155282">
                <a:moveTo>
                  <a:pt x="0" y="0"/>
                </a:moveTo>
                <a:lnTo>
                  <a:pt x="6155283" y="0"/>
                </a:lnTo>
                <a:lnTo>
                  <a:pt x="6155283" y="2712497"/>
                </a:lnTo>
                <a:lnTo>
                  <a:pt x="0" y="2712497"/>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Support Vector Machine (SVM)</a:t>
            </a:r>
          </a:p>
        </p:txBody>
      </p:sp>
      <p:sp>
        <p:nvSpPr>
          <p:cNvPr name="TextBox 9" id="9"/>
          <p:cNvSpPr txBox="true"/>
          <p:nvPr/>
        </p:nvSpPr>
        <p:spPr>
          <a:xfrm rot="0">
            <a:off x="1622381" y="7470775"/>
            <a:ext cx="14485806"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hasil optimasi Model Support Vector Machine menggunakan metode Grid Search didapatkan nilai akurasi mencapai 95.56%, menunjukkan efektivitas yang sangat baik dalam mengklasifikasikan jenis kurma. Kelas 'SAFAVI' dan ‘ROTANA’ memiliki performa terbaik dengan nilai presisi, recall, dan F1-score tinggi, yaitu masing-masing sebesar 1. 'DOKOL' juga menunjukkan performa baik dengan F1-score 0.98. Adapun kelas yang memiliki nilai F1-score paling rendah yaitu kelas ‘DEGLET’  dengan nilai F1-score sebesar 0.84. Secara keseluruhan, model Support Vector Machine (SVM) ini memberikan performa yang sangat baik dalam klasifikasi jenis kurma, dilihat dari nilai AUC nya yang cukup besar yaitu 0.9967 menandakan bahwa Model Support Vector Machine mampu dalam membedakan kelas jenis kurma.</a:t>
            </a:r>
          </a:p>
        </p:txBody>
      </p:sp>
      <p:sp>
        <p:nvSpPr>
          <p:cNvPr name="TextBox 10" id="10"/>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GRIDSEARCH</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9813" y="3072153"/>
            <a:ext cx="7773569" cy="3996581"/>
          </a:xfrm>
          <a:custGeom>
            <a:avLst/>
            <a:gdLst/>
            <a:ahLst/>
            <a:cxnLst/>
            <a:rect r="r" b="b" t="t" l="l"/>
            <a:pathLst>
              <a:path h="3996581" w="7773569">
                <a:moveTo>
                  <a:pt x="0" y="0"/>
                </a:moveTo>
                <a:lnTo>
                  <a:pt x="7773568" y="0"/>
                </a:lnTo>
                <a:lnTo>
                  <a:pt x="7773568" y="3996581"/>
                </a:lnTo>
                <a:lnTo>
                  <a:pt x="0" y="3996581"/>
                </a:lnTo>
                <a:lnTo>
                  <a:pt x="0" y="0"/>
                </a:lnTo>
                <a:close/>
              </a:path>
            </a:pathLst>
          </a:custGeom>
          <a:blipFill>
            <a:blip r:embed="rId6"/>
            <a:stretch>
              <a:fillRect l="0" t="0" r="0" b="0"/>
            </a:stretch>
          </a:blipFill>
        </p:spPr>
      </p:sp>
      <p:sp>
        <p:nvSpPr>
          <p:cNvPr name="Freeform 7" id="7"/>
          <p:cNvSpPr/>
          <p:nvPr/>
        </p:nvSpPr>
        <p:spPr>
          <a:xfrm flipH="false" flipV="false" rot="0">
            <a:off x="10145944" y="3912658"/>
            <a:ext cx="5962243" cy="2354581"/>
          </a:xfrm>
          <a:custGeom>
            <a:avLst/>
            <a:gdLst/>
            <a:ahLst/>
            <a:cxnLst/>
            <a:rect r="r" b="b" t="t" l="l"/>
            <a:pathLst>
              <a:path h="2354581" w="5962243">
                <a:moveTo>
                  <a:pt x="0" y="0"/>
                </a:moveTo>
                <a:lnTo>
                  <a:pt x="5962243" y="0"/>
                </a:lnTo>
                <a:lnTo>
                  <a:pt x="5962243" y="2354581"/>
                </a:lnTo>
                <a:lnTo>
                  <a:pt x="0" y="2354581"/>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Support Vector Machine (SVM)</a:t>
            </a:r>
          </a:p>
        </p:txBody>
      </p:sp>
      <p:sp>
        <p:nvSpPr>
          <p:cNvPr name="TextBox 9" id="9"/>
          <p:cNvSpPr txBox="true"/>
          <p:nvPr/>
        </p:nvSpPr>
        <p:spPr>
          <a:xfrm rot="0">
            <a:off x="1622381" y="7470775"/>
            <a:ext cx="14485806"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hasil optimasi Model Support Vector Machine menggunakan metode Random Search didapatkan nilai akurasi mencapai 95%, menunjukkan efektivitas yang sangat baik dalam mengklasifikasikan jenis kurma. Kelas 'SAFAVI' dan ‘ROTANA’ memiliki performa terbaik dengan nilai presisi, recall, dan F1-score tinggi, yaitu masing-masing sebesar 1. 'DOKOL' juga menunjukkan performa baik dengan F1-score 0.98. Adapun kelas yang memiliki nilai F1-score paling rendah yaitu kelas ‘DEGLET’  dengan nilai F1-score sebesar 0.82. Secara keseluruhan, model Support Vector Machine (SVM) ini memberikan performa yang sangat baik dalam klasifikasi jenis kurma, dilihat dari nilai AUC nya yang sangat besar yaitu 0.9967 menandakan bahwa Model Support Vector Machine mampu dalam membedakan kelas jenis kurma.</a:t>
            </a:r>
          </a:p>
        </p:txBody>
      </p:sp>
      <p:sp>
        <p:nvSpPr>
          <p:cNvPr name="TextBox 10" id="10"/>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RANDOMSEARCH</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9813" y="2834849"/>
            <a:ext cx="7436574" cy="4246192"/>
          </a:xfrm>
          <a:custGeom>
            <a:avLst/>
            <a:gdLst/>
            <a:ahLst/>
            <a:cxnLst/>
            <a:rect r="r" b="b" t="t" l="l"/>
            <a:pathLst>
              <a:path h="4246192" w="7436574">
                <a:moveTo>
                  <a:pt x="0" y="0"/>
                </a:moveTo>
                <a:lnTo>
                  <a:pt x="7436574" y="0"/>
                </a:lnTo>
                <a:lnTo>
                  <a:pt x="7436574" y="4246191"/>
                </a:lnTo>
                <a:lnTo>
                  <a:pt x="0" y="4246191"/>
                </a:lnTo>
                <a:lnTo>
                  <a:pt x="0" y="0"/>
                </a:lnTo>
                <a:close/>
              </a:path>
            </a:pathLst>
          </a:custGeom>
          <a:blipFill>
            <a:blip r:embed="rId6"/>
            <a:stretch>
              <a:fillRect l="0" t="0" r="0" b="0"/>
            </a:stretch>
          </a:blipFill>
        </p:spPr>
      </p:sp>
      <p:sp>
        <p:nvSpPr>
          <p:cNvPr name="Freeform 7" id="7"/>
          <p:cNvSpPr/>
          <p:nvPr/>
        </p:nvSpPr>
        <p:spPr>
          <a:xfrm flipH="false" flipV="false" rot="0">
            <a:off x="9893757" y="3874380"/>
            <a:ext cx="6214430" cy="2475239"/>
          </a:xfrm>
          <a:custGeom>
            <a:avLst/>
            <a:gdLst/>
            <a:ahLst/>
            <a:cxnLst/>
            <a:rect r="r" b="b" t="t" l="l"/>
            <a:pathLst>
              <a:path h="2475239" w="6214430">
                <a:moveTo>
                  <a:pt x="0" y="0"/>
                </a:moveTo>
                <a:lnTo>
                  <a:pt x="6214430" y="0"/>
                </a:lnTo>
                <a:lnTo>
                  <a:pt x="6214430" y="2475240"/>
                </a:lnTo>
                <a:lnTo>
                  <a:pt x="0" y="2475240"/>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K-Nearest Neighbors (KNN)</a:t>
            </a:r>
          </a:p>
        </p:txBody>
      </p:sp>
      <p:sp>
        <p:nvSpPr>
          <p:cNvPr name="TextBox 9" id="9"/>
          <p:cNvSpPr txBox="true"/>
          <p:nvPr/>
        </p:nvSpPr>
        <p:spPr>
          <a:xfrm rot="0">
            <a:off x="1622381" y="7470775"/>
            <a:ext cx="14485806"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hasil optimasi Model K-Nearest Neighbors (KNN) menggunakan metode Grid Search didapatkan nilai akurasi mencapai 89.45%, menunjukkan efektivitas yang baik dalam mengklasifikasikan jenis kurma. Kelas 'SAFAVI' memiliki performa terbaik dengan nilai presisi, recall, dan F1-score tinggi, yaitu sebesar 1. 'ROTANA' juga menunjukkan performa baik dengan F1-score 0.96. Adapun kelas yang memiliki nilai F1-score paling rendah yaitu kelas ‘DEGLET’  dengan nilai F1-score sebesar 0.73. Secara keseluruhan, model K-Nearest Neighbors (KNN) ini memberikan performa yang baik dalam klasifikasi jenis kurma, dilihat dari nilai AUC nya yang besar yaitu 0.9939 menandakan bahwa Model K-Nearest Neighbors (KNN) mampu dalam membedakan kelas jenis kurma.</a:t>
            </a:r>
          </a:p>
        </p:txBody>
      </p:sp>
      <p:sp>
        <p:nvSpPr>
          <p:cNvPr name="TextBox 10" id="10"/>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GRIDSEARCH</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28946" y="2943693"/>
            <a:ext cx="11567662" cy="4194580"/>
          </a:xfrm>
          <a:custGeom>
            <a:avLst/>
            <a:gdLst/>
            <a:ahLst/>
            <a:cxnLst/>
            <a:rect r="r" b="b" t="t" l="l"/>
            <a:pathLst>
              <a:path h="4194580" w="11567662">
                <a:moveTo>
                  <a:pt x="0" y="0"/>
                </a:moveTo>
                <a:lnTo>
                  <a:pt x="11567662" y="0"/>
                </a:lnTo>
                <a:lnTo>
                  <a:pt x="11567662" y="4194580"/>
                </a:lnTo>
                <a:lnTo>
                  <a:pt x="0" y="4194580"/>
                </a:lnTo>
                <a:lnTo>
                  <a:pt x="0" y="0"/>
                </a:lnTo>
                <a:close/>
              </a:path>
            </a:pathLst>
          </a:custGeom>
          <a:blipFill>
            <a:blip r:embed="rId6"/>
            <a:stretch>
              <a:fillRect l="0" t="0" r="0" b="0"/>
            </a:stretch>
          </a:blipFill>
        </p:spPr>
      </p:sp>
      <p:sp>
        <p:nvSpPr>
          <p:cNvPr name="Freeform 7" id="7"/>
          <p:cNvSpPr/>
          <p:nvPr/>
        </p:nvSpPr>
        <p:spPr>
          <a:xfrm flipH="false" flipV="false" rot="0">
            <a:off x="9144000" y="4413156"/>
            <a:ext cx="6964187" cy="2725117"/>
          </a:xfrm>
          <a:custGeom>
            <a:avLst/>
            <a:gdLst/>
            <a:ahLst/>
            <a:cxnLst/>
            <a:rect r="r" b="b" t="t" l="l"/>
            <a:pathLst>
              <a:path h="2725117" w="6964187">
                <a:moveTo>
                  <a:pt x="0" y="0"/>
                </a:moveTo>
                <a:lnTo>
                  <a:pt x="6964187" y="0"/>
                </a:lnTo>
                <a:lnTo>
                  <a:pt x="6964187" y="2725117"/>
                </a:lnTo>
                <a:lnTo>
                  <a:pt x="0" y="2725117"/>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K-Nearest Neighbors (KNN)</a:t>
            </a:r>
          </a:p>
        </p:txBody>
      </p:sp>
      <p:sp>
        <p:nvSpPr>
          <p:cNvPr name="TextBox 9" id="9"/>
          <p:cNvSpPr txBox="true"/>
          <p:nvPr/>
        </p:nvSpPr>
        <p:spPr>
          <a:xfrm rot="0">
            <a:off x="1622381" y="7470775"/>
            <a:ext cx="14485806"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hasil optimasi Model K-Nearest Neighbors (KNN) menggunakan metode Random Search didapatkan nilai akurasi mencapai 92,23%, menunjukkan efektivitas yang baik dalam mengklasifikasikan jenis kurma. Kelas 'SAFAVI'  performa terbaik dengan nilai presisi, recall, dan F1-score tinggi, yaitu sebesar 1. 'DOKOL' juga menunjukkan performa baik dengan F1-score 0.97. Adapun kelas yang memiliki nilai F1-score paling rendah yaitu kelas ‘IRAQI’  dengan nilai F1-score sebesar 0.76. Secara keseluruhan, model K-Nearest Neighbors (KNN) ini memberikan performa yang cukup baik dalam klasifikasi jenis kurma, dilihat dari nilai AUC nya yang sangat besar yaitu 0.9948 menandakan bahwa Model K-Nearest Neighbors mampu dalam membedakan kelas jenis kurma.</a:t>
            </a:r>
          </a:p>
        </p:txBody>
      </p:sp>
      <p:sp>
        <p:nvSpPr>
          <p:cNvPr name="TextBox 10" id="10"/>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RANDOMSEARCH</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9813" y="2654340"/>
            <a:ext cx="11754472" cy="1084270"/>
          </a:xfrm>
          <a:custGeom>
            <a:avLst/>
            <a:gdLst/>
            <a:ahLst/>
            <a:cxnLst/>
            <a:rect r="r" b="b" t="t" l="l"/>
            <a:pathLst>
              <a:path h="1084270" w="11754472">
                <a:moveTo>
                  <a:pt x="0" y="0"/>
                </a:moveTo>
                <a:lnTo>
                  <a:pt x="11754472" y="0"/>
                </a:lnTo>
                <a:lnTo>
                  <a:pt x="11754472" y="1084270"/>
                </a:lnTo>
                <a:lnTo>
                  <a:pt x="0" y="1084270"/>
                </a:lnTo>
                <a:lnTo>
                  <a:pt x="0" y="0"/>
                </a:lnTo>
                <a:close/>
              </a:path>
            </a:pathLst>
          </a:custGeom>
          <a:blipFill>
            <a:blip r:embed="rId6"/>
            <a:stretch>
              <a:fillRect l="0" t="0" r="0" b="0"/>
            </a:stretch>
          </a:blipFill>
        </p:spPr>
      </p:sp>
      <p:sp>
        <p:nvSpPr>
          <p:cNvPr name="Freeform 7" id="7"/>
          <p:cNvSpPr/>
          <p:nvPr/>
        </p:nvSpPr>
        <p:spPr>
          <a:xfrm flipH="false" flipV="false" rot="0">
            <a:off x="2179813" y="3738610"/>
            <a:ext cx="6379442" cy="3676288"/>
          </a:xfrm>
          <a:custGeom>
            <a:avLst/>
            <a:gdLst/>
            <a:ahLst/>
            <a:cxnLst/>
            <a:rect r="r" b="b" t="t" l="l"/>
            <a:pathLst>
              <a:path h="3676288" w="6379442">
                <a:moveTo>
                  <a:pt x="0" y="0"/>
                </a:moveTo>
                <a:lnTo>
                  <a:pt x="6379441" y="0"/>
                </a:lnTo>
                <a:lnTo>
                  <a:pt x="6379441" y="3676288"/>
                </a:lnTo>
                <a:lnTo>
                  <a:pt x="0" y="3676288"/>
                </a:lnTo>
                <a:lnTo>
                  <a:pt x="0" y="0"/>
                </a:lnTo>
                <a:close/>
              </a:path>
            </a:pathLst>
          </a:custGeom>
          <a:blipFill>
            <a:blip r:embed="rId7"/>
            <a:stretch>
              <a:fillRect l="0" t="0" r="0" b="0"/>
            </a:stretch>
          </a:blipFill>
        </p:spPr>
      </p:sp>
      <p:sp>
        <p:nvSpPr>
          <p:cNvPr name="Freeform 8" id="8"/>
          <p:cNvSpPr/>
          <p:nvPr/>
        </p:nvSpPr>
        <p:spPr>
          <a:xfrm flipH="false" flipV="false" rot="0">
            <a:off x="8865284" y="4247058"/>
            <a:ext cx="7242903" cy="2608673"/>
          </a:xfrm>
          <a:custGeom>
            <a:avLst/>
            <a:gdLst/>
            <a:ahLst/>
            <a:cxnLst/>
            <a:rect r="r" b="b" t="t" l="l"/>
            <a:pathLst>
              <a:path h="2608673" w="7242903">
                <a:moveTo>
                  <a:pt x="0" y="0"/>
                </a:moveTo>
                <a:lnTo>
                  <a:pt x="7242903" y="0"/>
                </a:lnTo>
                <a:lnTo>
                  <a:pt x="7242903" y="2608673"/>
                </a:lnTo>
                <a:lnTo>
                  <a:pt x="0" y="2608673"/>
                </a:lnTo>
                <a:lnTo>
                  <a:pt x="0" y="0"/>
                </a:lnTo>
                <a:close/>
              </a:path>
            </a:pathLst>
          </a:custGeom>
          <a:blipFill>
            <a:blip r:embed="rId8"/>
            <a:stretch>
              <a:fillRect l="0" t="0" r="0" b="0"/>
            </a:stretch>
          </a:blipFill>
        </p:spPr>
      </p:sp>
      <p:sp>
        <p:nvSpPr>
          <p:cNvPr name="TextBox 9" id="9"/>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Decision Tree (DT)</a:t>
            </a:r>
          </a:p>
        </p:txBody>
      </p:sp>
      <p:sp>
        <p:nvSpPr>
          <p:cNvPr name="TextBox 10" id="10"/>
          <p:cNvSpPr txBox="true"/>
          <p:nvPr/>
        </p:nvSpPr>
        <p:spPr>
          <a:xfrm rot="0">
            <a:off x="1622381" y="7470775"/>
            <a:ext cx="14485806"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hasil optimasi Model Decision Tree (DT) menggunakan metode Grid Search didapatkan nilai akurasi mencapai 88.33%, menunjukkan efektivitas yang baik dalam mengklasifikasikan jenis kurma. Kelas 'SAFAVI' memiliki performa terbaik dengan nilai presisi, recall, dan F1-score tinggi, yaitu sebesar 1. 'DOKOL' juga menunjukkan performa baik dengan F1-score 0.96. Adapun kelas yang memiliki nilai F1-score paling rendah yaitu kelas ‘IRAQI’  dengan nilai F1-score sebesar 0.74. Secara keseluruhan, model Decision Tree (DT) ini memberikan performa yang cukup baik dalam klasifikasi jenis kurma, dilihat dari nilai AUC nya yang besar yaitu 0.9800 menandakan bahwa Model Decision tree (DT) mampu dalam membedakan kelas jenis kurma.</a:t>
            </a:r>
          </a:p>
        </p:txBody>
      </p:sp>
      <p:sp>
        <p:nvSpPr>
          <p:cNvPr name="TextBox 11" id="11"/>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GRIDSEARCH</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360140" y="2976625"/>
            <a:ext cx="13010289" cy="4085876"/>
          </a:xfrm>
          <a:custGeom>
            <a:avLst/>
            <a:gdLst/>
            <a:ahLst/>
            <a:cxnLst/>
            <a:rect r="r" b="b" t="t" l="l"/>
            <a:pathLst>
              <a:path h="4085876" w="13010289">
                <a:moveTo>
                  <a:pt x="0" y="0"/>
                </a:moveTo>
                <a:lnTo>
                  <a:pt x="13010289" y="0"/>
                </a:lnTo>
                <a:lnTo>
                  <a:pt x="13010289" y="4085876"/>
                </a:lnTo>
                <a:lnTo>
                  <a:pt x="0" y="4085876"/>
                </a:lnTo>
                <a:lnTo>
                  <a:pt x="0" y="0"/>
                </a:lnTo>
                <a:close/>
              </a:path>
            </a:pathLst>
          </a:custGeom>
          <a:blipFill>
            <a:blip r:embed="rId6"/>
            <a:stretch>
              <a:fillRect l="0" t="0" r="0" b="0"/>
            </a:stretch>
          </a:blipFill>
        </p:spPr>
      </p:sp>
      <p:sp>
        <p:nvSpPr>
          <p:cNvPr name="Freeform 7" id="7"/>
          <p:cNvSpPr/>
          <p:nvPr/>
        </p:nvSpPr>
        <p:spPr>
          <a:xfrm flipH="false" flipV="false" rot="0">
            <a:off x="8394494" y="4516089"/>
            <a:ext cx="7713693" cy="2546412"/>
          </a:xfrm>
          <a:custGeom>
            <a:avLst/>
            <a:gdLst/>
            <a:ahLst/>
            <a:cxnLst/>
            <a:rect r="r" b="b" t="t" l="l"/>
            <a:pathLst>
              <a:path h="2546412" w="7713693">
                <a:moveTo>
                  <a:pt x="0" y="0"/>
                </a:moveTo>
                <a:lnTo>
                  <a:pt x="7713693" y="0"/>
                </a:lnTo>
                <a:lnTo>
                  <a:pt x="7713693" y="2546412"/>
                </a:lnTo>
                <a:lnTo>
                  <a:pt x="0" y="2546412"/>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Decision Tree (DT)</a:t>
            </a:r>
          </a:p>
        </p:txBody>
      </p:sp>
      <p:sp>
        <p:nvSpPr>
          <p:cNvPr name="TextBox 9" id="9"/>
          <p:cNvSpPr txBox="true"/>
          <p:nvPr/>
        </p:nvSpPr>
        <p:spPr>
          <a:xfrm rot="0">
            <a:off x="1622381" y="7470775"/>
            <a:ext cx="14485806"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hasil optimasi Model Decision Tree menggunakan metode Random Search didapatkan nilai akurasi mencapai 86,67%, menunjukkan efektivitas yang baik dalam mengklasifikasikan jenis kurma. Kelas 'DOKOL'  performa terbaik dengan nilai F1-score tinggi, yaitu sebesar 0.96. 'SAFAVI' dan ‘ROTANA’ juga menunjukkan performa baik dengan nilai masing-masing F1-score sebesar 0.94 selisih sedikit dengan ‘DOKOL’. Adapun kelas yang memiliki nilai F1-score paling rendah yaitu kelas ‘IRAQI’  dengan nilai F1-score sebesar 0.61. Secara keseluruhan, model Decision tree (DT) ini memberikan performa yang cukup baik dalam klasifikasi jenis kurma, dilihat dari nilai AUC nya yang sangat besar yaitu 0.9654 menandakan bahwa Model Decision Tree mampu dalam membedakan kelas jenis kurma.</a:t>
            </a:r>
          </a:p>
        </p:txBody>
      </p:sp>
      <p:sp>
        <p:nvSpPr>
          <p:cNvPr name="TextBox 10" id="10"/>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RANDOMSEARCH</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9813" y="2636330"/>
            <a:ext cx="12035115" cy="680591"/>
          </a:xfrm>
          <a:custGeom>
            <a:avLst/>
            <a:gdLst/>
            <a:ahLst/>
            <a:cxnLst/>
            <a:rect r="r" b="b" t="t" l="l"/>
            <a:pathLst>
              <a:path h="680591" w="12035115">
                <a:moveTo>
                  <a:pt x="0" y="0"/>
                </a:moveTo>
                <a:lnTo>
                  <a:pt x="12035115" y="0"/>
                </a:lnTo>
                <a:lnTo>
                  <a:pt x="12035115" y="680591"/>
                </a:lnTo>
                <a:lnTo>
                  <a:pt x="0" y="680591"/>
                </a:lnTo>
                <a:lnTo>
                  <a:pt x="0" y="0"/>
                </a:lnTo>
                <a:close/>
              </a:path>
            </a:pathLst>
          </a:custGeom>
          <a:blipFill>
            <a:blip r:embed="rId6"/>
            <a:stretch>
              <a:fillRect l="0" t="0" r="0" b="0"/>
            </a:stretch>
          </a:blipFill>
        </p:spPr>
      </p:sp>
      <p:sp>
        <p:nvSpPr>
          <p:cNvPr name="Freeform 7" id="7"/>
          <p:cNvSpPr/>
          <p:nvPr/>
        </p:nvSpPr>
        <p:spPr>
          <a:xfrm flipH="false" flipV="false" rot="0">
            <a:off x="2179813" y="3316921"/>
            <a:ext cx="6964187" cy="4022873"/>
          </a:xfrm>
          <a:custGeom>
            <a:avLst/>
            <a:gdLst/>
            <a:ahLst/>
            <a:cxnLst/>
            <a:rect r="r" b="b" t="t" l="l"/>
            <a:pathLst>
              <a:path h="4022873" w="6964187">
                <a:moveTo>
                  <a:pt x="0" y="0"/>
                </a:moveTo>
                <a:lnTo>
                  <a:pt x="6964187" y="0"/>
                </a:lnTo>
                <a:lnTo>
                  <a:pt x="6964187" y="4022873"/>
                </a:lnTo>
                <a:lnTo>
                  <a:pt x="0" y="4022873"/>
                </a:lnTo>
                <a:lnTo>
                  <a:pt x="0" y="0"/>
                </a:lnTo>
                <a:close/>
              </a:path>
            </a:pathLst>
          </a:custGeom>
          <a:blipFill>
            <a:blip r:embed="rId7"/>
            <a:stretch>
              <a:fillRect l="0" t="0" r="0" b="0"/>
            </a:stretch>
          </a:blipFill>
        </p:spPr>
      </p:sp>
      <p:sp>
        <p:nvSpPr>
          <p:cNvPr name="Freeform 8" id="8"/>
          <p:cNvSpPr/>
          <p:nvPr/>
        </p:nvSpPr>
        <p:spPr>
          <a:xfrm flipH="false" flipV="false" rot="0">
            <a:off x="9462152" y="4087163"/>
            <a:ext cx="6646036" cy="2482390"/>
          </a:xfrm>
          <a:custGeom>
            <a:avLst/>
            <a:gdLst/>
            <a:ahLst/>
            <a:cxnLst/>
            <a:rect r="r" b="b" t="t" l="l"/>
            <a:pathLst>
              <a:path h="2482390" w="6646036">
                <a:moveTo>
                  <a:pt x="0" y="0"/>
                </a:moveTo>
                <a:lnTo>
                  <a:pt x="6646035" y="0"/>
                </a:lnTo>
                <a:lnTo>
                  <a:pt x="6646035" y="2482390"/>
                </a:lnTo>
                <a:lnTo>
                  <a:pt x="0" y="2482390"/>
                </a:lnTo>
                <a:lnTo>
                  <a:pt x="0" y="0"/>
                </a:lnTo>
                <a:close/>
              </a:path>
            </a:pathLst>
          </a:custGeom>
          <a:blipFill>
            <a:blip r:embed="rId8"/>
            <a:stretch>
              <a:fillRect l="0" t="0" r="0" b="0"/>
            </a:stretch>
          </a:blipFill>
        </p:spPr>
      </p:sp>
      <p:sp>
        <p:nvSpPr>
          <p:cNvPr name="TextBox 9" id="9"/>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Random Forest (RF)</a:t>
            </a:r>
          </a:p>
        </p:txBody>
      </p:sp>
      <p:sp>
        <p:nvSpPr>
          <p:cNvPr name="TextBox 10" id="10"/>
          <p:cNvSpPr txBox="true"/>
          <p:nvPr/>
        </p:nvSpPr>
        <p:spPr>
          <a:xfrm rot="0">
            <a:off x="1622381" y="7470775"/>
            <a:ext cx="14485806"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hasil optimasi Model Random Search (RF) menggunakan metode Grid Search didapatkan nilai akurasi mencapai 91.66%, menunjukkan efektivitas yang baik dalam mengklasifikasikan jenis kurma. Kelas 'SAFAVI' memiliki performa terbaik dengan nilai presisi, recall, dan F1-score tinggi, yaitu sebesar 1. 'ROTANA' juga menunjukkan performa baik dengan F1-score 0.99. selisih sedikit dengan ‘SAFAVI’. Adapun kelas yang memiliki nilai F1-score paling rendah yaitu kelas ‘DEGLET’ dengan nilai F1-score sebesar 0.77. Secara keseluruhan, model Random Forest (RF) ini memberikan performa yang baik dalam klasifikasi jenis kurma, dilihat dari nilai AUC nya yang besar yaitu 0.9949 menandakan bahwa Model Random Forest (RF) mampu dalam membedakan kelas jenis kurma.</a:t>
            </a:r>
          </a:p>
        </p:txBody>
      </p:sp>
      <p:sp>
        <p:nvSpPr>
          <p:cNvPr name="TextBox 11" id="11"/>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GRIDSEARCH</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22381" y="7148713"/>
            <a:ext cx="14485806"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hasil optimasi Model Random Forest (RF) menggunakan metode Random Search didapatkan nilai akurasi mencapai 91,66%, menunjukkan efektivitas yang baik dalam mengklasifikasikan jenis kurma. Kelas 'SAFAVI'  performa terbaik dengan nilai dan F1-score tinggi, yaitu sebesar 1. 'ROTANA’ juga menunjukkan performa baik dengan nilai F1-score sebesar 0.99 selisih sedikit dengan ‘SAFAVI’. Adapun kelas yang memiliki nilai F1-score paling rendah yaitu kelas ‘DEGLET’  dengan nilai F1-score sebesar 0.76. Secara keseluruhan, model Random Forest (RF) ini memberikan performa yang baik dalam klasifikasi jenis kurma, dilihat dari nilai AUC nya yang sangat besar yaitu 0.9943 menandakan bahwa Model Random Forest (RF) mampu dalam membedakan kelas jenis kurma.</a:t>
            </a:r>
          </a:p>
        </p:txBody>
      </p:sp>
      <p:sp>
        <p:nvSpPr>
          <p:cNvPr name="Freeform 7" id="7"/>
          <p:cNvSpPr/>
          <p:nvPr/>
        </p:nvSpPr>
        <p:spPr>
          <a:xfrm flipH="false" flipV="false" rot="0">
            <a:off x="2486885" y="2563566"/>
            <a:ext cx="11234239" cy="4431856"/>
          </a:xfrm>
          <a:custGeom>
            <a:avLst/>
            <a:gdLst/>
            <a:ahLst/>
            <a:cxnLst/>
            <a:rect r="r" b="b" t="t" l="l"/>
            <a:pathLst>
              <a:path h="4431856" w="11234239">
                <a:moveTo>
                  <a:pt x="0" y="0"/>
                </a:moveTo>
                <a:lnTo>
                  <a:pt x="11234239" y="0"/>
                </a:lnTo>
                <a:lnTo>
                  <a:pt x="11234239" y="4431855"/>
                </a:lnTo>
                <a:lnTo>
                  <a:pt x="0" y="4431855"/>
                </a:lnTo>
                <a:lnTo>
                  <a:pt x="0" y="0"/>
                </a:lnTo>
                <a:close/>
              </a:path>
            </a:pathLst>
          </a:custGeom>
          <a:blipFill>
            <a:blip r:embed="rId6"/>
            <a:stretch>
              <a:fillRect l="0" t="0" r="0" b="0"/>
            </a:stretch>
          </a:blipFill>
        </p:spPr>
      </p:sp>
      <p:sp>
        <p:nvSpPr>
          <p:cNvPr name="Freeform 8" id="8"/>
          <p:cNvSpPr/>
          <p:nvPr/>
        </p:nvSpPr>
        <p:spPr>
          <a:xfrm flipH="false" flipV="false" rot="0">
            <a:off x="8799366" y="4526057"/>
            <a:ext cx="7308821" cy="2469364"/>
          </a:xfrm>
          <a:custGeom>
            <a:avLst/>
            <a:gdLst/>
            <a:ahLst/>
            <a:cxnLst/>
            <a:rect r="r" b="b" t="t" l="l"/>
            <a:pathLst>
              <a:path h="2469364" w="7308821">
                <a:moveTo>
                  <a:pt x="0" y="0"/>
                </a:moveTo>
                <a:lnTo>
                  <a:pt x="7308821" y="0"/>
                </a:lnTo>
                <a:lnTo>
                  <a:pt x="7308821" y="2469364"/>
                </a:lnTo>
                <a:lnTo>
                  <a:pt x="0" y="2469364"/>
                </a:lnTo>
                <a:lnTo>
                  <a:pt x="0" y="0"/>
                </a:lnTo>
                <a:close/>
              </a:path>
            </a:pathLst>
          </a:custGeom>
          <a:blipFill>
            <a:blip r:embed="rId7"/>
            <a:stretch>
              <a:fillRect l="0" t="0" r="0" b="0"/>
            </a:stretch>
          </a:blipFill>
        </p:spPr>
      </p:sp>
      <p:sp>
        <p:nvSpPr>
          <p:cNvPr name="TextBox 9" id="9"/>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Random Forest (RF)</a:t>
            </a:r>
          </a:p>
        </p:txBody>
      </p:sp>
      <p:sp>
        <p:nvSpPr>
          <p:cNvPr name="TextBox 10" id="10"/>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RANDOMSEARCH</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9813" y="3287703"/>
            <a:ext cx="7149543" cy="4077686"/>
          </a:xfrm>
          <a:custGeom>
            <a:avLst/>
            <a:gdLst/>
            <a:ahLst/>
            <a:cxnLst/>
            <a:rect r="r" b="b" t="t" l="l"/>
            <a:pathLst>
              <a:path h="4077686" w="7149543">
                <a:moveTo>
                  <a:pt x="0" y="0"/>
                </a:moveTo>
                <a:lnTo>
                  <a:pt x="7149543" y="0"/>
                </a:lnTo>
                <a:lnTo>
                  <a:pt x="7149543" y="4077686"/>
                </a:lnTo>
                <a:lnTo>
                  <a:pt x="0" y="4077686"/>
                </a:lnTo>
                <a:lnTo>
                  <a:pt x="0" y="0"/>
                </a:lnTo>
                <a:close/>
              </a:path>
            </a:pathLst>
          </a:custGeom>
          <a:blipFill>
            <a:blip r:embed="rId6"/>
            <a:stretch>
              <a:fillRect l="0" t="0" r="0" b="0"/>
            </a:stretch>
          </a:blipFill>
        </p:spPr>
      </p:sp>
      <p:sp>
        <p:nvSpPr>
          <p:cNvPr name="Freeform 7" id="7"/>
          <p:cNvSpPr/>
          <p:nvPr/>
        </p:nvSpPr>
        <p:spPr>
          <a:xfrm flipH="false" flipV="false" rot="0">
            <a:off x="2192796" y="2584261"/>
            <a:ext cx="10209955" cy="680664"/>
          </a:xfrm>
          <a:custGeom>
            <a:avLst/>
            <a:gdLst/>
            <a:ahLst/>
            <a:cxnLst/>
            <a:rect r="r" b="b" t="t" l="l"/>
            <a:pathLst>
              <a:path h="680664" w="10209955">
                <a:moveTo>
                  <a:pt x="0" y="0"/>
                </a:moveTo>
                <a:lnTo>
                  <a:pt x="10209955" y="0"/>
                </a:lnTo>
                <a:lnTo>
                  <a:pt x="10209955" y="680664"/>
                </a:lnTo>
                <a:lnTo>
                  <a:pt x="0" y="680664"/>
                </a:lnTo>
                <a:lnTo>
                  <a:pt x="0" y="0"/>
                </a:lnTo>
                <a:close/>
              </a:path>
            </a:pathLst>
          </a:custGeom>
          <a:blipFill>
            <a:blip r:embed="rId7"/>
            <a:stretch>
              <a:fillRect l="0" t="0" r="0" b="0"/>
            </a:stretch>
          </a:blipFill>
        </p:spPr>
      </p:sp>
      <p:sp>
        <p:nvSpPr>
          <p:cNvPr name="Freeform 8" id="8"/>
          <p:cNvSpPr/>
          <p:nvPr/>
        </p:nvSpPr>
        <p:spPr>
          <a:xfrm flipH="false" flipV="false" rot="0">
            <a:off x="9656765" y="4374324"/>
            <a:ext cx="6451423" cy="2354140"/>
          </a:xfrm>
          <a:custGeom>
            <a:avLst/>
            <a:gdLst/>
            <a:ahLst/>
            <a:cxnLst/>
            <a:rect r="r" b="b" t="t" l="l"/>
            <a:pathLst>
              <a:path h="2354140" w="6451423">
                <a:moveTo>
                  <a:pt x="0" y="0"/>
                </a:moveTo>
                <a:lnTo>
                  <a:pt x="6451422" y="0"/>
                </a:lnTo>
                <a:lnTo>
                  <a:pt x="6451422" y="2354141"/>
                </a:lnTo>
                <a:lnTo>
                  <a:pt x="0" y="2354141"/>
                </a:lnTo>
                <a:lnTo>
                  <a:pt x="0" y="0"/>
                </a:lnTo>
                <a:close/>
              </a:path>
            </a:pathLst>
          </a:custGeom>
          <a:blipFill>
            <a:blip r:embed="rId8"/>
            <a:stretch>
              <a:fillRect l="0" t="0" r="0" b="0"/>
            </a:stretch>
          </a:blipFill>
        </p:spPr>
      </p:sp>
      <p:sp>
        <p:nvSpPr>
          <p:cNvPr name="TextBox 9" id="9"/>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Neural Network (NN)</a:t>
            </a:r>
          </a:p>
        </p:txBody>
      </p:sp>
      <p:sp>
        <p:nvSpPr>
          <p:cNvPr name="TextBox 10" id="10"/>
          <p:cNvSpPr txBox="true"/>
          <p:nvPr/>
        </p:nvSpPr>
        <p:spPr>
          <a:xfrm rot="0">
            <a:off x="1622381" y="7470775"/>
            <a:ext cx="14485806"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hasil optimasi Model Neural Network (NN) menggunakan metode Grid Search didapatkan nilai akurasi mencapai 95%, menunjukkan efektivitas yang sangat baik dalam mengklasifikasikan jenis kurma. Kelas 'SAFAVI' dan ‘ROTANA’ memiliki performa terbaik dengan nilai presisi, recall, dan F1-score tinggi, yaitu masing-masing sebesar 1. 'DOKOL' juga menunjukkan performa baik dengan F1-score 0.98. Adapun kelas yang memiliki nilai F1-score paling rendah yaitu kelas ‘DEGLET’ dengan nilai F1-score sebesar 0.83. Secara keseluruhan, model Neural Network (NN) ini memberikan performa yang baik dalam klasifikasi jenis kurma, dilihat dari nilai AUC nya yang besar yaitu 0.9956 menandakan bahwa Model Neural Network (NN) mampu dalam membedakan kelas jenis kurma.</a:t>
            </a:r>
          </a:p>
        </p:txBody>
      </p:sp>
      <p:sp>
        <p:nvSpPr>
          <p:cNvPr name="TextBox 11" id="11"/>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GRIDSEARCH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false" flipV="true" rot="-5400000">
            <a:off x="14019964" y="-226256"/>
            <a:ext cx="6066605" cy="5340663"/>
          </a:xfrm>
          <a:custGeom>
            <a:avLst/>
            <a:gdLst/>
            <a:ahLst/>
            <a:cxnLst/>
            <a:rect r="r" b="b" t="t" l="l"/>
            <a:pathLst>
              <a:path h="5340663" w="6066605">
                <a:moveTo>
                  <a:pt x="0" y="5340663"/>
                </a:moveTo>
                <a:lnTo>
                  <a:pt x="6066605" y="5340663"/>
                </a:lnTo>
                <a:lnTo>
                  <a:pt x="6066605"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Freeform 4" id="4"/>
          <p:cNvSpPr/>
          <p:nvPr/>
        </p:nvSpPr>
        <p:spPr>
          <a:xfrm flipH="false" flipV="false" rot="-5400000">
            <a:off x="9468849" y="-8657659"/>
            <a:ext cx="6064363" cy="5340663"/>
          </a:xfrm>
          <a:custGeom>
            <a:avLst/>
            <a:gdLst/>
            <a:ahLst/>
            <a:cxnLst/>
            <a:rect r="r" b="b" t="t" l="l"/>
            <a:pathLst>
              <a:path h="5340663" w="6064363">
                <a:moveTo>
                  <a:pt x="0" y="0"/>
                </a:moveTo>
                <a:lnTo>
                  <a:pt x="6064363" y="0"/>
                </a:lnTo>
                <a:lnTo>
                  <a:pt x="6064363" y="5340663"/>
                </a:lnTo>
                <a:lnTo>
                  <a:pt x="0" y="5340663"/>
                </a:lnTo>
                <a:lnTo>
                  <a:pt x="0" y="0"/>
                </a:lnTo>
                <a:close/>
              </a:path>
            </a:pathLst>
          </a:custGeom>
          <a:blipFill>
            <a:blip r:embed="rId2">
              <a:extLst>
                <a:ext uri="{96DAC541-7B7A-43D3-8B79-37D633B846F1}">
                  <asvg:svgBlip xmlns:asvg="http://schemas.microsoft.com/office/drawing/2016/SVG/main" r:embed="rId3"/>
                </a:ext>
              </a:extLst>
            </a:blip>
            <a:stretch>
              <a:fillRect l="-221371" t="0" r="0" b="0"/>
            </a:stretch>
          </a:blipFill>
        </p:spPr>
      </p:sp>
      <p:sp>
        <p:nvSpPr>
          <p:cNvPr name="AutoShape 5" id="5"/>
          <p:cNvSpPr/>
          <p:nvPr/>
        </p:nvSpPr>
        <p:spPr>
          <a:xfrm>
            <a:off x="2114896" y="9277350"/>
            <a:ext cx="14938346" cy="19050"/>
          </a:xfrm>
          <a:prstGeom prst="line">
            <a:avLst/>
          </a:prstGeom>
          <a:ln cap="flat" w="38100">
            <a:solidFill>
              <a:srgbClr val="292E6E"/>
            </a:solidFill>
            <a:prstDash val="solid"/>
            <a:headEnd type="none" len="sm" w="sm"/>
            <a:tailEnd type="none" len="sm" w="sm"/>
          </a:ln>
        </p:spPr>
      </p:sp>
      <p:sp>
        <p:nvSpPr>
          <p:cNvPr name="Freeform 6" id="6"/>
          <p:cNvSpPr/>
          <p:nvPr/>
        </p:nvSpPr>
        <p:spPr>
          <a:xfrm flipH="false" flipV="false" rot="5400000">
            <a:off x="14228313" y="36137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14896" y="5312410"/>
            <a:ext cx="10896238" cy="3822065"/>
          </a:xfrm>
          <a:custGeom>
            <a:avLst/>
            <a:gdLst/>
            <a:ahLst/>
            <a:cxnLst/>
            <a:rect r="r" b="b" t="t" l="l"/>
            <a:pathLst>
              <a:path h="3822065" w="10896238">
                <a:moveTo>
                  <a:pt x="0" y="0"/>
                </a:moveTo>
                <a:lnTo>
                  <a:pt x="10896238" y="0"/>
                </a:lnTo>
                <a:lnTo>
                  <a:pt x="10896238" y="3822065"/>
                </a:lnTo>
                <a:lnTo>
                  <a:pt x="0" y="3822065"/>
                </a:lnTo>
                <a:lnTo>
                  <a:pt x="0" y="0"/>
                </a:lnTo>
                <a:close/>
              </a:path>
            </a:pathLst>
          </a:custGeom>
          <a:blipFill>
            <a:blip r:embed="rId6"/>
            <a:stretch>
              <a:fillRect l="0" t="0" r="0" b="0"/>
            </a:stretch>
          </a:blipFill>
        </p:spPr>
      </p:sp>
      <p:sp>
        <p:nvSpPr>
          <p:cNvPr name="TextBox 8" id="8"/>
          <p:cNvSpPr txBox="true"/>
          <p:nvPr/>
        </p:nvSpPr>
        <p:spPr>
          <a:xfrm rot="0">
            <a:off x="2114896" y="1133475"/>
            <a:ext cx="8006925" cy="867410"/>
          </a:xfrm>
          <a:prstGeom prst="rect">
            <a:avLst/>
          </a:prstGeom>
        </p:spPr>
        <p:txBody>
          <a:bodyPr anchor="t" rtlCol="false" tIns="0" lIns="0" bIns="0" rIns="0">
            <a:spAutoFit/>
          </a:bodyPr>
          <a:lstStyle/>
          <a:p>
            <a:pPr algn="l">
              <a:lnSpc>
                <a:spcPts val="6399"/>
              </a:lnSpc>
            </a:pPr>
            <a:r>
              <a:rPr lang="en-US" sz="6399">
                <a:solidFill>
                  <a:srgbClr val="292E6E"/>
                </a:solidFill>
                <a:latin typeface="Ubuntu Bold"/>
              </a:rPr>
              <a:t>Dataset</a:t>
            </a:r>
          </a:p>
        </p:txBody>
      </p:sp>
      <p:sp>
        <p:nvSpPr>
          <p:cNvPr name="TextBox 9" id="9"/>
          <p:cNvSpPr txBox="true"/>
          <p:nvPr/>
        </p:nvSpPr>
        <p:spPr>
          <a:xfrm rot="0">
            <a:off x="2114896" y="1962785"/>
            <a:ext cx="15144404" cy="216535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Dataset "Date Fruit Dataset" yang digunakan dalam studi ini mengandung fitur-fitur yang diekstraksi dari gambar buah kurma menggunakan sistem visi komputer (Computer Vision System). Fitur-fitur tersebut mencakup aspek morfologi seperti ukuran, bentuk, dan tekstur, serta fitur warna. Dataset ini terdiri dari 898 gambar kurma dari 7 jenis yang berbeda. Setiap gambar dianalisis untuk mengekstrak 34 fitur yang mencakup berbagai aspek morfologi dan warna.</a:t>
            </a:r>
          </a:p>
        </p:txBody>
      </p:sp>
      <p:sp>
        <p:nvSpPr>
          <p:cNvPr name="TextBox 10" id="10"/>
          <p:cNvSpPr txBox="true"/>
          <p:nvPr/>
        </p:nvSpPr>
        <p:spPr>
          <a:xfrm rot="0">
            <a:off x="2114896" y="4337685"/>
            <a:ext cx="15144404" cy="85090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Dataset "Date Fruit Dataset" ini disediakan oleh Murat Koklu melalui platform Kaggle (Sumber Data : </a:t>
            </a:r>
            <a:r>
              <a:rPr lang="en-US" sz="2499" u="sng">
                <a:solidFill>
                  <a:srgbClr val="000000"/>
                </a:solidFill>
                <a:latin typeface="Muli"/>
                <a:hlinkClick r:id="rId7" tooltip="https://www.kaggle.com/datasets/muratkokludataset/date-fruit-datasets/data"/>
              </a:rPr>
              <a:t>Date Fruit Datasets (kaggle.com)</a:t>
            </a:r>
            <a:r>
              <a:rPr lang="en-US" sz="2499">
                <a:solidFill>
                  <a:srgbClr val="000000"/>
                </a:solidFill>
                <a:latin typeface="Muli"/>
              </a:rPr>
              <a:t>). </a:t>
            </a:r>
          </a:p>
        </p:txBody>
      </p:sp>
      <p:sp>
        <p:nvSpPr>
          <p:cNvPr name="TextBox 11" id="11"/>
          <p:cNvSpPr txBox="true"/>
          <p:nvPr/>
        </p:nvSpPr>
        <p:spPr>
          <a:xfrm rot="0">
            <a:off x="13174519" y="6340792"/>
            <a:ext cx="3279113" cy="1727200"/>
          </a:xfrm>
          <a:prstGeom prst="rect">
            <a:avLst/>
          </a:prstGeom>
        </p:spPr>
        <p:txBody>
          <a:bodyPr anchor="t" rtlCol="false" tIns="0" lIns="0" bIns="0" rIns="0">
            <a:spAutoFit/>
          </a:bodyPr>
          <a:lstStyle/>
          <a:p>
            <a:pPr algn="l">
              <a:lnSpc>
                <a:spcPts val="3499"/>
              </a:lnSpc>
            </a:pPr>
            <a:r>
              <a:rPr lang="en-US" sz="2499">
                <a:solidFill>
                  <a:srgbClr val="000000"/>
                </a:solidFill>
                <a:latin typeface="Muli"/>
              </a:rPr>
              <a:t>Berikut ini adalah data dari Dataset "Date Fruit Dataset" yang kami gunakan.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44026" y="2805815"/>
            <a:ext cx="10746648" cy="4269523"/>
          </a:xfrm>
          <a:custGeom>
            <a:avLst/>
            <a:gdLst/>
            <a:ahLst/>
            <a:cxnLst/>
            <a:rect r="r" b="b" t="t" l="l"/>
            <a:pathLst>
              <a:path h="4269523" w="10746648">
                <a:moveTo>
                  <a:pt x="0" y="0"/>
                </a:moveTo>
                <a:lnTo>
                  <a:pt x="10746648" y="0"/>
                </a:lnTo>
                <a:lnTo>
                  <a:pt x="10746648" y="4269523"/>
                </a:lnTo>
                <a:lnTo>
                  <a:pt x="0" y="4269523"/>
                </a:lnTo>
                <a:lnTo>
                  <a:pt x="0" y="0"/>
                </a:lnTo>
                <a:close/>
              </a:path>
            </a:pathLst>
          </a:custGeom>
          <a:blipFill>
            <a:blip r:embed="rId6"/>
            <a:stretch>
              <a:fillRect l="0" t="0" r="0" b="0"/>
            </a:stretch>
          </a:blipFill>
        </p:spPr>
      </p:sp>
      <p:sp>
        <p:nvSpPr>
          <p:cNvPr name="Freeform 7" id="7"/>
          <p:cNvSpPr/>
          <p:nvPr/>
        </p:nvSpPr>
        <p:spPr>
          <a:xfrm flipH="false" flipV="false" rot="0">
            <a:off x="8501629" y="4569499"/>
            <a:ext cx="7606558" cy="2505839"/>
          </a:xfrm>
          <a:custGeom>
            <a:avLst/>
            <a:gdLst/>
            <a:ahLst/>
            <a:cxnLst/>
            <a:rect r="r" b="b" t="t" l="l"/>
            <a:pathLst>
              <a:path h="2505839" w="7606558">
                <a:moveTo>
                  <a:pt x="0" y="0"/>
                </a:moveTo>
                <a:lnTo>
                  <a:pt x="7606558" y="0"/>
                </a:lnTo>
                <a:lnTo>
                  <a:pt x="7606558" y="2505839"/>
                </a:lnTo>
                <a:lnTo>
                  <a:pt x="0" y="2505839"/>
                </a:lnTo>
                <a:lnTo>
                  <a:pt x="0" y="0"/>
                </a:lnTo>
                <a:close/>
              </a:path>
            </a:pathLst>
          </a:custGeom>
          <a:blipFill>
            <a:blip r:embed="rId7"/>
            <a:stretch>
              <a:fillRect l="0" t="0" r="0" b="0"/>
            </a:stretch>
          </a:blipFill>
        </p:spPr>
      </p:sp>
      <p:sp>
        <p:nvSpPr>
          <p:cNvPr name="TextBox 8" id="8"/>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Neural Network (NN)</a:t>
            </a:r>
          </a:p>
        </p:txBody>
      </p:sp>
      <p:sp>
        <p:nvSpPr>
          <p:cNvPr name="TextBox 9" id="9"/>
          <p:cNvSpPr txBox="true"/>
          <p:nvPr/>
        </p:nvSpPr>
        <p:spPr>
          <a:xfrm rot="0">
            <a:off x="1622381" y="7148713"/>
            <a:ext cx="14485806"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hasil optimasi Model Neural Network (NN) menggunakan metode Random Search didapatkan nilai akurasi mencapai 96,67%, menunjukkan efektivitas yang baik dalam mengklasifikasikan jenis kurma. Kelas 'SAFAVI'  performa terbaik dengan nilai dan F1-score tinggi, yaitu sebesar 1. 'ROTANA’ juga menunjukkan performa baik dengan nilai F1-score sebesar 0.99 selisih sedikit dengan ‘SAFAVI’. Adapun kelas yang memiliki nilai F1-score paling rendah yaitu kelas ‘DEGLET’  dengan nilai F1-score sebesar 0.87. Secara keseluruhan, model Neural Network (NN) ini memberikan performa yang baik dalam klasifikasi jenis kurma, dilihat dari nilai AUC nya yang sangat besar yaitu 0.9981 menandakan bahwa Model Neural Network (NN) mampu dalam membedakan kelas jenis kurma.</a:t>
            </a:r>
          </a:p>
        </p:txBody>
      </p:sp>
      <p:sp>
        <p:nvSpPr>
          <p:cNvPr name="TextBox 10" id="10"/>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RANDOMSEARCH</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242046" y="2726826"/>
            <a:ext cx="11803909" cy="4017558"/>
          </a:xfrm>
          <a:custGeom>
            <a:avLst/>
            <a:gdLst/>
            <a:ahLst/>
            <a:cxnLst/>
            <a:rect r="r" b="b" t="t" l="l"/>
            <a:pathLst>
              <a:path h="4017558" w="11803909">
                <a:moveTo>
                  <a:pt x="0" y="0"/>
                </a:moveTo>
                <a:lnTo>
                  <a:pt x="11803908" y="0"/>
                </a:lnTo>
                <a:lnTo>
                  <a:pt x="11803908" y="4017559"/>
                </a:lnTo>
                <a:lnTo>
                  <a:pt x="0" y="4017559"/>
                </a:lnTo>
                <a:lnTo>
                  <a:pt x="0" y="0"/>
                </a:lnTo>
                <a:close/>
              </a:path>
            </a:pathLst>
          </a:custGeom>
          <a:blipFill>
            <a:blip r:embed="rId6"/>
            <a:stretch>
              <a:fillRect l="0" t="0" r="0" b="0"/>
            </a:stretch>
          </a:blipFill>
        </p:spPr>
      </p:sp>
      <p:sp>
        <p:nvSpPr>
          <p:cNvPr name="TextBox 7" id="7"/>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Hasil Optimasi</a:t>
            </a:r>
          </a:p>
        </p:txBody>
      </p:sp>
      <p:sp>
        <p:nvSpPr>
          <p:cNvPr name="TextBox 8" id="8"/>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GRIDSEARCH</a:t>
            </a:r>
          </a:p>
        </p:txBody>
      </p:sp>
      <p:sp>
        <p:nvSpPr>
          <p:cNvPr name="TextBox 9" id="9"/>
          <p:cNvSpPr txBox="true"/>
          <p:nvPr/>
        </p:nvSpPr>
        <p:spPr>
          <a:xfrm rot="0">
            <a:off x="2179813" y="6858685"/>
            <a:ext cx="13740655" cy="3168650"/>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tabel hasil optimasi parameter menggunakan metode grid search untuk lima metode klasifikasi, dapat disimpulkan bahwa model SVM menunjukkan performa terbaik dengan nilai akurasi 96%, precision 0.94, recall 0.95, f1-score 0.94, dan AUC 0.9966. Model Random Forest (RF) juga menunjukkan hasil yang sangat baik dengan akurasi 92% dan AUC 0.9948, meskipun sedikit lebih rendah daripada SVM. Model Neural Network (NN) memiliki performa yang kompetitif dengan akurasi 95% dan AUC 0.9956. Di sisi lain, KNN dan Decision Tree (DT) memiliki performa yang lebih rendah, dengan akurasi masing-masing 89% dan 88%, serta AUC 0.9939 dan 0.9800. Secara keseluruhan, SVM menonjol sebagai model paling efektif untuk klasifikasi jenis kurma dalam dataset ini, diikuti oleh RF dan NN yang juga menunjukkan kinerja tinggi. KNN dan DT, meskipun masih kompeten, berada di peringkat lebih rendah dalam hal kinerja.</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586448" y="2563566"/>
            <a:ext cx="11115104" cy="4023621"/>
          </a:xfrm>
          <a:custGeom>
            <a:avLst/>
            <a:gdLst/>
            <a:ahLst/>
            <a:cxnLst/>
            <a:rect r="r" b="b" t="t" l="l"/>
            <a:pathLst>
              <a:path h="4023621" w="11115104">
                <a:moveTo>
                  <a:pt x="0" y="0"/>
                </a:moveTo>
                <a:lnTo>
                  <a:pt x="11115104" y="0"/>
                </a:lnTo>
                <a:lnTo>
                  <a:pt x="11115104" y="4023620"/>
                </a:lnTo>
                <a:lnTo>
                  <a:pt x="0" y="4023620"/>
                </a:lnTo>
                <a:lnTo>
                  <a:pt x="0" y="0"/>
                </a:lnTo>
                <a:close/>
              </a:path>
            </a:pathLst>
          </a:custGeom>
          <a:blipFill>
            <a:blip r:embed="rId6"/>
            <a:stretch>
              <a:fillRect l="0" t="0" r="0" b="0"/>
            </a:stretch>
          </a:blipFill>
        </p:spPr>
      </p:sp>
      <p:sp>
        <p:nvSpPr>
          <p:cNvPr name="TextBox 7" id="7"/>
          <p:cNvSpPr txBox="true"/>
          <p:nvPr/>
        </p:nvSpPr>
        <p:spPr>
          <a:xfrm rot="0">
            <a:off x="3114214" y="1133475"/>
            <a:ext cx="1205957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Hasil Optimasi</a:t>
            </a:r>
          </a:p>
        </p:txBody>
      </p:sp>
      <p:sp>
        <p:nvSpPr>
          <p:cNvPr name="TextBox 8" id="8"/>
          <p:cNvSpPr txBox="true"/>
          <p:nvPr/>
        </p:nvSpPr>
        <p:spPr>
          <a:xfrm rot="0">
            <a:off x="2772631" y="1884116"/>
            <a:ext cx="12742738"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RANDOMSEARCH</a:t>
            </a:r>
          </a:p>
        </p:txBody>
      </p:sp>
      <p:sp>
        <p:nvSpPr>
          <p:cNvPr name="TextBox 9" id="9"/>
          <p:cNvSpPr txBox="true"/>
          <p:nvPr/>
        </p:nvSpPr>
        <p:spPr>
          <a:xfrm rot="0">
            <a:off x="2179813" y="6539561"/>
            <a:ext cx="13928375" cy="3521075"/>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Berdasarkan tabel rangkuman hasil optimasi menggunakan metode random search untuk lima metode klasifikasi, kita dapat menyimpulkan bahwa model Neural Network (NN) menunjukkan performa terbaik dengan akurasi 97%, precision 96%, recall 96%, F1-score 96%, dan AUC 0.9981. Model Support Vector Machine (SVM) juga menunjukkan performa yang sangat baik dengan akurasi 95%, precision 94%, recall 95%, F1-score 94%, dan AUC 0.9967. Sementara itu, model k-Nearest Neighbors (KNN) dan Desicion Tree memiliki akurasi dan AUC yang tinggi, masing-masing mencapai 92% dan 0.9948 untuk KNN, serta 87% dan 0.9654 untuk DT. Namun, model Random Forest (RF) memiliki performa yang paling lebih rendah dibandingkan yang lainnya untuk evaluasi AUCnya dengan akurasi 92% dan AUC 0.7775. Secara keseluruhan, performa dari kelima model menunjukkan bahwa NN dan SVM adalah model yang paling andal untuk klasifikasi dataset ini, dengan KNN dan DT juga menunjukkan hasil yang kompetitif, sementara RF berada di posisi terakhir.</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true" rot="0">
            <a:off x="0" y="4946337"/>
            <a:ext cx="19489113" cy="5340663"/>
          </a:xfrm>
          <a:custGeom>
            <a:avLst/>
            <a:gdLst/>
            <a:ahLst/>
            <a:cxnLst/>
            <a:rect r="r" b="b" t="t" l="l"/>
            <a:pathLst>
              <a:path h="5340663" w="19489113">
                <a:moveTo>
                  <a:pt x="0" y="5340663"/>
                </a:moveTo>
                <a:lnTo>
                  <a:pt x="19489113" y="5340663"/>
                </a:lnTo>
                <a:lnTo>
                  <a:pt x="19489113"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43057"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217633"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79165" y="2389769"/>
            <a:ext cx="11529669" cy="3594037"/>
          </a:xfrm>
          <a:custGeom>
            <a:avLst/>
            <a:gdLst/>
            <a:ahLst/>
            <a:cxnLst/>
            <a:rect r="r" b="b" t="t" l="l"/>
            <a:pathLst>
              <a:path h="3594037" w="11529669">
                <a:moveTo>
                  <a:pt x="0" y="0"/>
                </a:moveTo>
                <a:lnTo>
                  <a:pt x="11529670" y="0"/>
                </a:lnTo>
                <a:lnTo>
                  <a:pt x="11529670" y="3594037"/>
                </a:lnTo>
                <a:lnTo>
                  <a:pt x="0" y="3594037"/>
                </a:lnTo>
                <a:lnTo>
                  <a:pt x="0" y="0"/>
                </a:lnTo>
                <a:close/>
              </a:path>
            </a:pathLst>
          </a:custGeom>
          <a:blipFill>
            <a:blip r:embed="rId6"/>
            <a:stretch>
              <a:fillRect l="0" t="0" r="0" b="0"/>
            </a:stretch>
          </a:blipFill>
        </p:spPr>
      </p:sp>
      <p:sp>
        <p:nvSpPr>
          <p:cNvPr name="TextBox 6" id="6"/>
          <p:cNvSpPr txBox="true"/>
          <p:nvPr/>
        </p:nvSpPr>
        <p:spPr>
          <a:xfrm rot="0">
            <a:off x="2894429" y="1354838"/>
            <a:ext cx="1249914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Kesimpulan</a:t>
            </a:r>
          </a:p>
        </p:txBody>
      </p:sp>
      <p:sp>
        <p:nvSpPr>
          <p:cNvPr name="TextBox 7" id="7"/>
          <p:cNvSpPr txBox="true"/>
          <p:nvPr/>
        </p:nvSpPr>
        <p:spPr>
          <a:xfrm rot="0">
            <a:off x="440940" y="6122753"/>
            <a:ext cx="16140348" cy="2573100"/>
          </a:xfrm>
          <a:prstGeom prst="rect">
            <a:avLst/>
          </a:prstGeom>
        </p:spPr>
        <p:txBody>
          <a:bodyPr anchor="t" rtlCol="false" tIns="0" lIns="0" bIns="0" rIns="0">
            <a:spAutoFit/>
          </a:bodyPr>
          <a:lstStyle/>
          <a:p>
            <a:pPr algn="just">
              <a:lnSpc>
                <a:spcPts val="2550"/>
              </a:lnSpc>
            </a:pPr>
            <a:r>
              <a:rPr lang="en-US" sz="1821">
                <a:solidFill>
                  <a:srgbClr val="000000"/>
                </a:solidFill>
                <a:latin typeface="Muli"/>
              </a:rPr>
              <a:t>Berdasarkan hasil Kelima Metode Klasifikasi dari dataset "Date Fruit Dataset." yang terdiri dari 34 variabel prediktor 1 variabel respon menggunakan metode Support Vector Machine (SVM), K-Nearest Neighbor (KNN), Decision Trees (DT), Random Forest (RF), dan Neural Network (NN). Adapun hasil terbaik dari setiap metode disajikan pada Tabel diatas yang menunjukkan hasil terbaik dari setiap metode machine learning, kita dapat melihat bahwa Neural Network (NN) memiliki performa terbaik dengan akurasi sebesar 0.97, precision 0.96, recall 0.96, F1-Score 0.96, dan AUC 0.9980. Support Vector Machine (SVM) juga menunjukkan kinerja yang sangat baik dengan akurasi 0.96, precision 0.94, recall 0.95, F1-Score 0.94, dan AUC 0.9966. Random Forest (RF) memiliki akurasi 0.92, precision 0.89, recall 0.90, F1-Score 0.89, dan AUC 0.9942. K-Nearest Neighbors (KNN) dan Decision Tree (DT) memiliki performa yang lebih rendah dibandingkan yang lainnya, dengan KNN memiliki akurasi 0.89 dan DT 0.88. Dari tabel ini, terlihat bahwa NN dan SVM adalah algoritma yang paling efektif untuk dataset ini, dengan NN sedikit lebih unggul dalam sebagian besar metrik evaluasi.</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true" rot="0">
            <a:off x="0" y="4946337"/>
            <a:ext cx="19489113" cy="5340663"/>
          </a:xfrm>
          <a:custGeom>
            <a:avLst/>
            <a:gdLst/>
            <a:ahLst/>
            <a:cxnLst/>
            <a:rect r="r" b="b" t="t" l="l"/>
            <a:pathLst>
              <a:path h="5340663" w="19489113">
                <a:moveTo>
                  <a:pt x="0" y="5340663"/>
                </a:moveTo>
                <a:lnTo>
                  <a:pt x="19489113" y="5340663"/>
                </a:lnTo>
                <a:lnTo>
                  <a:pt x="19489113"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43057"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217633"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028700" y="3129043"/>
            <a:ext cx="4106177" cy="4487625"/>
          </a:xfrm>
          <a:custGeom>
            <a:avLst/>
            <a:gdLst/>
            <a:ahLst/>
            <a:cxnLst/>
            <a:rect r="r" b="b" t="t" l="l"/>
            <a:pathLst>
              <a:path h="4487625" w="4106177">
                <a:moveTo>
                  <a:pt x="4106177" y="0"/>
                </a:moveTo>
                <a:lnTo>
                  <a:pt x="0" y="0"/>
                </a:lnTo>
                <a:lnTo>
                  <a:pt x="0" y="4487626"/>
                </a:lnTo>
                <a:lnTo>
                  <a:pt x="4106177" y="4487626"/>
                </a:lnTo>
                <a:lnTo>
                  <a:pt x="4106177" y="0"/>
                </a:lnTo>
                <a:close/>
              </a:path>
            </a:pathLst>
          </a:custGeom>
          <a:blipFill>
            <a:blip r:embed="rId6"/>
            <a:stretch>
              <a:fillRect l="0" t="0" r="0" b="0"/>
            </a:stretch>
          </a:blipFill>
        </p:spPr>
      </p:sp>
      <p:sp>
        <p:nvSpPr>
          <p:cNvPr name="TextBox 6" id="6"/>
          <p:cNvSpPr txBox="true"/>
          <p:nvPr/>
        </p:nvSpPr>
        <p:spPr>
          <a:xfrm rot="0">
            <a:off x="2894429" y="1354838"/>
            <a:ext cx="1249914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Saran</a:t>
            </a:r>
          </a:p>
        </p:txBody>
      </p:sp>
      <p:sp>
        <p:nvSpPr>
          <p:cNvPr name="TextBox 7" id="7"/>
          <p:cNvSpPr txBox="true"/>
          <p:nvPr/>
        </p:nvSpPr>
        <p:spPr>
          <a:xfrm rot="0">
            <a:off x="5634656" y="3100468"/>
            <a:ext cx="10617421" cy="4516200"/>
          </a:xfrm>
          <a:prstGeom prst="rect">
            <a:avLst/>
          </a:prstGeom>
        </p:spPr>
        <p:txBody>
          <a:bodyPr anchor="t" rtlCol="false" tIns="0" lIns="0" bIns="0" rIns="0">
            <a:spAutoFit/>
          </a:bodyPr>
          <a:lstStyle/>
          <a:p>
            <a:pPr algn="just">
              <a:lnSpc>
                <a:spcPts val="2550"/>
              </a:lnSpc>
            </a:pPr>
            <a:r>
              <a:rPr lang="en-US" sz="1821">
                <a:solidFill>
                  <a:srgbClr val="000000"/>
                </a:solidFill>
                <a:latin typeface="Muli"/>
              </a:rPr>
              <a:t>Berdasarkan hasil penelitian ini, disarankan agar peneliti lain dapat mengeksplorasi penggunaan algoritma machine learning lainnya seperti Gradient Boosting Machines (GBM) atau XGBoost untuk melihat apakah mereka dapat memberikan hasil yang lebih baik atau lebih efisien. Selain itu, implementasi teknik balancing data seperti SMOTE dapat membantu meningkatkan performa model pada dataset yang tidak seimbang. Peneliti juga dianjurkan untuk melakukan pencarian hyperparameter yang lebih luas dan menggunakan teknik optimasi canggih seperti Bayesian Optimization untuk menemukan parameter yang lebih optimal. Uji validasi dengan dataset berbeda atau lebih besar juga penting untuk memastikan generalisasi model. Menggabungkan beberapa model melalui teknik ensemble seperti stacking atau blending dapat meningkatkan performa prediksi. Penggunaan teknik interpretabilitas model seperti SHAP atau LIME juga direkomendasikan untuk memberikan wawasan lebih mendalam tentang pengambilan keputusan model, yang sangat berguna untuk aplikasi nyata. Selain itu, analisis waktu komputasi dan sumber daya yang dibutuhkan untuk training dan inference model perlu dilakukan untuk memberikan gambaran tambahan tentang efisiensi model, terutama untuk aplikasi skala besar atau real-time.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307968"/>
            <a:ext cx="18288000" cy="5011518"/>
          </a:xfrm>
          <a:custGeom>
            <a:avLst/>
            <a:gdLst/>
            <a:ahLst/>
            <a:cxnLst/>
            <a:rect r="r" b="b" t="t" l="l"/>
            <a:pathLst>
              <a:path h="5011518" w="18288000">
                <a:moveTo>
                  <a:pt x="0" y="0"/>
                </a:moveTo>
                <a:lnTo>
                  <a:pt x="18288000" y="0"/>
                </a:lnTo>
                <a:lnTo>
                  <a:pt x="18288000" y="5011518"/>
                </a:lnTo>
                <a:lnTo>
                  <a:pt x="0" y="5011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5803427"/>
            <a:ext cx="18288000" cy="5011518"/>
          </a:xfrm>
          <a:custGeom>
            <a:avLst/>
            <a:gdLst/>
            <a:ahLst/>
            <a:cxnLst/>
            <a:rect r="r" b="b" t="t" l="l"/>
            <a:pathLst>
              <a:path h="5011518" w="18288000">
                <a:moveTo>
                  <a:pt x="18288000" y="5011518"/>
                </a:moveTo>
                <a:lnTo>
                  <a:pt x="0" y="5011518"/>
                </a:lnTo>
                <a:lnTo>
                  <a:pt x="0" y="0"/>
                </a:lnTo>
                <a:lnTo>
                  <a:pt x="18288000" y="0"/>
                </a:lnTo>
                <a:lnTo>
                  <a:pt x="18288000" y="501151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881331" y="3776821"/>
            <a:ext cx="10525337" cy="1404619"/>
          </a:xfrm>
          <a:prstGeom prst="rect">
            <a:avLst/>
          </a:prstGeom>
        </p:spPr>
        <p:txBody>
          <a:bodyPr anchor="t" rtlCol="false" tIns="0" lIns="0" bIns="0" rIns="0">
            <a:spAutoFit/>
          </a:bodyPr>
          <a:lstStyle/>
          <a:p>
            <a:pPr algn="ctr">
              <a:lnSpc>
                <a:spcPts val="10299"/>
              </a:lnSpc>
            </a:pPr>
            <a:r>
              <a:rPr lang="en-US" sz="10299">
                <a:solidFill>
                  <a:srgbClr val="292E6E"/>
                </a:solidFill>
                <a:latin typeface="Ubuntu Bold"/>
              </a:rPr>
              <a:t>THANK YOU</a:t>
            </a:r>
          </a:p>
        </p:txBody>
      </p:sp>
      <p:sp>
        <p:nvSpPr>
          <p:cNvPr name="TextBox 5" id="5"/>
          <p:cNvSpPr txBox="true"/>
          <p:nvPr/>
        </p:nvSpPr>
        <p:spPr>
          <a:xfrm rot="0">
            <a:off x="5184796" y="5112755"/>
            <a:ext cx="7918409"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FOR YOUR ATTENTION</a:t>
            </a:r>
          </a:p>
        </p:txBody>
      </p:sp>
      <p:sp>
        <p:nvSpPr>
          <p:cNvPr name="Freeform 6" id="6"/>
          <p:cNvSpPr/>
          <p:nvPr/>
        </p:nvSpPr>
        <p:spPr>
          <a:xfrm flipH="false" flipV="false" rot="5400000">
            <a:off x="1696026" y="1166810"/>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6146935" y="7278205"/>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false" flipV="true" rot="-5400000">
            <a:off x="14019964" y="-226256"/>
            <a:ext cx="6066605" cy="5340663"/>
          </a:xfrm>
          <a:custGeom>
            <a:avLst/>
            <a:gdLst/>
            <a:ahLst/>
            <a:cxnLst/>
            <a:rect r="r" b="b" t="t" l="l"/>
            <a:pathLst>
              <a:path h="5340663" w="6066605">
                <a:moveTo>
                  <a:pt x="0" y="5340663"/>
                </a:moveTo>
                <a:lnTo>
                  <a:pt x="6066605" y="5340663"/>
                </a:lnTo>
                <a:lnTo>
                  <a:pt x="6066605"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Freeform 4" id="4"/>
          <p:cNvSpPr/>
          <p:nvPr/>
        </p:nvSpPr>
        <p:spPr>
          <a:xfrm flipH="false" flipV="false" rot="-5400000">
            <a:off x="9468849" y="-8657659"/>
            <a:ext cx="6064363" cy="5340663"/>
          </a:xfrm>
          <a:custGeom>
            <a:avLst/>
            <a:gdLst/>
            <a:ahLst/>
            <a:cxnLst/>
            <a:rect r="r" b="b" t="t" l="l"/>
            <a:pathLst>
              <a:path h="5340663" w="6064363">
                <a:moveTo>
                  <a:pt x="0" y="0"/>
                </a:moveTo>
                <a:lnTo>
                  <a:pt x="6064363" y="0"/>
                </a:lnTo>
                <a:lnTo>
                  <a:pt x="6064363" y="5340663"/>
                </a:lnTo>
                <a:lnTo>
                  <a:pt x="0" y="5340663"/>
                </a:lnTo>
                <a:lnTo>
                  <a:pt x="0" y="0"/>
                </a:lnTo>
                <a:close/>
              </a:path>
            </a:pathLst>
          </a:custGeom>
          <a:blipFill>
            <a:blip r:embed="rId2">
              <a:extLst>
                <a:ext uri="{96DAC541-7B7A-43D3-8B79-37D633B846F1}">
                  <asvg:svgBlip xmlns:asvg="http://schemas.microsoft.com/office/drawing/2016/SVG/main" r:embed="rId3"/>
                </a:ext>
              </a:extLst>
            </a:blip>
            <a:stretch>
              <a:fillRect l="-221371" t="0" r="0" b="0"/>
            </a:stretch>
          </a:blipFill>
        </p:spPr>
      </p:sp>
      <p:sp>
        <p:nvSpPr>
          <p:cNvPr name="AutoShape 5" id="5"/>
          <p:cNvSpPr/>
          <p:nvPr/>
        </p:nvSpPr>
        <p:spPr>
          <a:xfrm>
            <a:off x="2114896" y="9277350"/>
            <a:ext cx="14938346" cy="19050"/>
          </a:xfrm>
          <a:prstGeom prst="line">
            <a:avLst/>
          </a:prstGeom>
          <a:ln cap="flat" w="38100">
            <a:solidFill>
              <a:srgbClr val="292E6E"/>
            </a:solidFill>
            <a:prstDash val="solid"/>
            <a:headEnd type="none" len="sm" w="sm"/>
            <a:tailEnd type="none" len="sm" w="sm"/>
          </a:ln>
        </p:spPr>
      </p:sp>
      <p:sp>
        <p:nvSpPr>
          <p:cNvPr name="Freeform 6" id="6"/>
          <p:cNvSpPr/>
          <p:nvPr/>
        </p:nvSpPr>
        <p:spPr>
          <a:xfrm flipH="false" flipV="false" rot="5400000">
            <a:off x="14228313" y="36137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114896" y="1133475"/>
            <a:ext cx="8006925" cy="867410"/>
          </a:xfrm>
          <a:prstGeom prst="rect">
            <a:avLst/>
          </a:prstGeom>
        </p:spPr>
        <p:txBody>
          <a:bodyPr anchor="t" rtlCol="false" tIns="0" lIns="0" bIns="0" rIns="0">
            <a:spAutoFit/>
          </a:bodyPr>
          <a:lstStyle/>
          <a:p>
            <a:pPr algn="l">
              <a:lnSpc>
                <a:spcPts val="6399"/>
              </a:lnSpc>
            </a:pPr>
            <a:r>
              <a:rPr lang="en-US" sz="6399">
                <a:solidFill>
                  <a:srgbClr val="292E6E"/>
                </a:solidFill>
                <a:latin typeface="Ubuntu Bold"/>
              </a:rPr>
              <a:t>Dataset</a:t>
            </a:r>
          </a:p>
        </p:txBody>
      </p:sp>
      <p:sp>
        <p:nvSpPr>
          <p:cNvPr name="TextBox 8" id="8"/>
          <p:cNvSpPr txBox="true"/>
          <p:nvPr/>
        </p:nvSpPr>
        <p:spPr>
          <a:xfrm rot="0">
            <a:off x="2114896" y="1962785"/>
            <a:ext cx="15144404" cy="41275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Berikut adalah 34 variabel X dan variabel Y yang digunakan dalam dataset ini.</a:t>
            </a:r>
          </a:p>
        </p:txBody>
      </p:sp>
      <p:sp>
        <p:nvSpPr>
          <p:cNvPr name="TextBox 9" id="9"/>
          <p:cNvSpPr txBox="true"/>
          <p:nvPr/>
        </p:nvSpPr>
        <p:spPr>
          <a:xfrm rot="0">
            <a:off x="2114896" y="3234718"/>
            <a:ext cx="3071382" cy="56356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Muli"/>
              </a:rPr>
              <a:t>AREA</a:t>
            </a:r>
          </a:p>
          <a:p>
            <a:pPr algn="l" marL="431801" indent="-215900" lvl="1">
              <a:lnSpc>
                <a:spcPts val="2800"/>
              </a:lnSpc>
              <a:buFont typeface="Arial"/>
              <a:buChar char="•"/>
            </a:pPr>
            <a:r>
              <a:rPr lang="en-US" sz="2000">
                <a:solidFill>
                  <a:srgbClr val="000000"/>
                </a:solidFill>
                <a:latin typeface="Muli"/>
              </a:rPr>
              <a:t>PERIMETER</a:t>
            </a:r>
          </a:p>
          <a:p>
            <a:pPr algn="l" marL="431801" indent="-215900" lvl="1">
              <a:lnSpc>
                <a:spcPts val="2800"/>
              </a:lnSpc>
              <a:buFont typeface="Arial"/>
              <a:buChar char="•"/>
            </a:pPr>
            <a:r>
              <a:rPr lang="en-US" sz="2000">
                <a:solidFill>
                  <a:srgbClr val="000000"/>
                </a:solidFill>
                <a:latin typeface="Muli"/>
              </a:rPr>
              <a:t>MAJOR_AXIS</a:t>
            </a:r>
          </a:p>
          <a:p>
            <a:pPr algn="l" marL="431801" indent="-215900" lvl="1">
              <a:lnSpc>
                <a:spcPts val="2800"/>
              </a:lnSpc>
              <a:buFont typeface="Arial"/>
              <a:buChar char="•"/>
            </a:pPr>
            <a:r>
              <a:rPr lang="en-US" sz="2000">
                <a:solidFill>
                  <a:srgbClr val="000000"/>
                </a:solidFill>
                <a:latin typeface="Muli"/>
              </a:rPr>
              <a:t>MINOR_AXIS</a:t>
            </a:r>
          </a:p>
          <a:p>
            <a:pPr algn="l" marL="431801" indent="-215900" lvl="1">
              <a:lnSpc>
                <a:spcPts val="2800"/>
              </a:lnSpc>
              <a:buFont typeface="Arial"/>
              <a:buChar char="•"/>
            </a:pPr>
            <a:r>
              <a:rPr lang="en-US" sz="2000">
                <a:solidFill>
                  <a:srgbClr val="000000"/>
                </a:solidFill>
                <a:latin typeface="Muli"/>
              </a:rPr>
              <a:t>ECCENTRICITY</a:t>
            </a:r>
          </a:p>
          <a:p>
            <a:pPr algn="l" marL="431801" indent="-215900" lvl="1">
              <a:lnSpc>
                <a:spcPts val="2800"/>
              </a:lnSpc>
              <a:buFont typeface="Arial"/>
              <a:buChar char="•"/>
            </a:pPr>
            <a:r>
              <a:rPr lang="en-US" sz="2000">
                <a:solidFill>
                  <a:srgbClr val="000000"/>
                </a:solidFill>
                <a:latin typeface="Muli"/>
              </a:rPr>
              <a:t>EQDIASQ</a:t>
            </a:r>
          </a:p>
          <a:p>
            <a:pPr algn="l" marL="431801" indent="-215900" lvl="1">
              <a:lnSpc>
                <a:spcPts val="2800"/>
              </a:lnSpc>
              <a:buFont typeface="Arial"/>
              <a:buChar char="•"/>
            </a:pPr>
            <a:r>
              <a:rPr lang="en-US" sz="2000">
                <a:solidFill>
                  <a:srgbClr val="000000"/>
                </a:solidFill>
                <a:latin typeface="Muli"/>
              </a:rPr>
              <a:t>SOLIDITY</a:t>
            </a:r>
          </a:p>
          <a:p>
            <a:pPr algn="l" marL="431801" indent="-215900" lvl="1">
              <a:lnSpc>
                <a:spcPts val="2800"/>
              </a:lnSpc>
              <a:buFont typeface="Arial"/>
              <a:buChar char="•"/>
            </a:pPr>
            <a:r>
              <a:rPr lang="en-US" sz="2000">
                <a:solidFill>
                  <a:srgbClr val="000000"/>
                </a:solidFill>
                <a:latin typeface="Muli"/>
              </a:rPr>
              <a:t>CONVEX_AREA</a:t>
            </a:r>
          </a:p>
          <a:p>
            <a:pPr algn="l" marL="431801" indent="-215900" lvl="1">
              <a:lnSpc>
                <a:spcPts val="2800"/>
              </a:lnSpc>
              <a:buFont typeface="Arial"/>
              <a:buChar char="•"/>
            </a:pPr>
            <a:r>
              <a:rPr lang="en-US" sz="2000">
                <a:solidFill>
                  <a:srgbClr val="000000"/>
                </a:solidFill>
                <a:latin typeface="Muli"/>
              </a:rPr>
              <a:t>EXTENT</a:t>
            </a:r>
          </a:p>
          <a:p>
            <a:pPr algn="l" marL="431801" indent="-215900" lvl="1">
              <a:lnSpc>
                <a:spcPts val="2800"/>
              </a:lnSpc>
              <a:buFont typeface="Arial"/>
              <a:buChar char="•"/>
            </a:pPr>
            <a:r>
              <a:rPr lang="en-US" sz="2000">
                <a:solidFill>
                  <a:srgbClr val="000000"/>
                </a:solidFill>
                <a:latin typeface="Muli"/>
              </a:rPr>
              <a:t>ASPECT_RATIO</a:t>
            </a:r>
          </a:p>
          <a:p>
            <a:pPr algn="l" marL="431801" indent="-215900" lvl="1">
              <a:lnSpc>
                <a:spcPts val="2800"/>
              </a:lnSpc>
              <a:buFont typeface="Arial"/>
              <a:buChar char="•"/>
            </a:pPr>
            <a:r>
              <a:rPr lang="en-US" sz="2000">
                <a:solidFill>
                  <a:srgbClr val="000000"/>
                </a:solidFill>
                <a:latin typeface="Muli"/>
              </a:rPr>
              <a:t>ROUNDNESS</a:t>
            </a:r>
          </a:p>
          <a:p>
            <a:pPr algn="l" marL="431801" indent="-215900" lvl="1">
              <a:lnSpc>
                <a:spcPts val="2800"/>
              </a:lnSpc>
              <a:buFont typeface="Arial"/>
              <a:buChar char="•"/>
            </a:pPr>
            <a:r>
              <a:rPr lang="en-US" sz="2000">
                <a:solidFill>
                  <a:srgbClr val="000000"/>
                </a:solidFill>
                <a:latin typeface="Muli"/>
              </a:rPr>
              <a:t>COMPACTNESS</a:t>
            </a:r>
          </a:p>
          <a:p>
            <a:pPr algn="l" marL="431801" indent="-215900" lvl="1">
              <a:lnSpc>
                <a:spcPts val="2800"/>
              </a:lnSpc>
              <a:buFont typeface="Arial"/>
              <a:buChar char="•"/>
            </a:pPr>
            <a:r>
              <a:rPr lang="en-US" sz="2000">
                <a:solidFill>
                  <a:srgbClr val="000000"/>
                </a:solidFill>
                <a:latin typeface="Muli"/>
              </a:rPr>
              <a:t>SHAPEFACTOR_1</a:t>
            </a:r>
          </a:p>
          <a:p>
            <a:pPr algn="l" marL="431801" indent="-215900" lvl="1">
              <a:lnSpc>
                <a:spcPts val="2800"/>
              </a:lnSpc>
              <a:buFont typeface="Arial"/>
              <a:buChar char="•"/>
            </a:pPr>
            <a:r>
              <a:rPr lang="en-US" sz="2000">
                <a:solidFill>
                  <a:srgbClr val="000000"/>
                </a:solidFill>
                <a:latin typeface="Muli"/>
              </a:rPr>
              <a:t>SHAPEFACTOR_2</a:t>
            </a:r>
          </a:p>
          <a:p>
            <a:pPr algn="l" marL="431801" indent="-215900" lvl="1">
              <a:lnSpc>
                <a:spcPts val="2800"/>
              </a:lnSpc>
              <a:buFont typeface="Arial"/>
              <a:buChar char="•"/>
            </a:pPr>
            <a:r>
              <a:rPr lang="en-US" sz="2000">
                <a:solidFill>
                  <a:srgbClr val="000000"/>
                </a:solidFill>
                <a:latin typeface="Muli"/>
              </a:rPr>
              <a:t>SHAPEFACTOR_3</a:t>
            </a:r>
          </a:p>
          <a:p>
            <a:pPr algn="l" marL="431801" indent="-215900" lvl="1">
              <a:lnSpc>
                <a:spcPts val="2800"/>
              </a:lnSpc>
              <a:buFont typeface="Arial"/>
              <a:buChar char="•"/>
            </a:pPr>
            <a:r>
              <a:rPr lang="en-US" sz="2000">
                <a:solidFill>
                  <a:srgbClr val="000000"/>
                </a:solidFill>
                <a:latin typeface="Muli"/>
              </a:rPr>
              <a:t>SHAPEFACTOR_4</a:t>
            </a:r>
          </a:p>
        </p:txBody>
      </p:sp>
      <p:sp>
        <p:nvSpPr>
          <p:cNvPr name="TextBox 10" id="10"/>
          <p:cNvSpPr txBox="true"/>
          <p:nvPr/>
        </p:nvSpPr>
        <p:spPr>
          <a:xfrm rot="0">
            <a:off x="2114896" y="2416189"/>
            <a:ext cx="4721251" cy="41275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Variabel X : </a:t>
            </a:r>
          </a:p>
        </p:txBody>
      </p:sp>
      <p:sp>
        <p:nvSpPr>
          <p:cNvPr name="TextBox 11" id="11"/>
          <p:cNvSpPr txBox="true"/>
          <p:nvPr/>
        </p:nvSpPr>
        <p:spPr>
          <a:xfrm rot="0">
            <a:off x="6310946" y="3234718"/>
            <a:ext cx="2360626" cy="316865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Muli"/>
              </a:rPr>
              <a:t>MeanRR</a:t>
            </a:r>
          </a:p>
          <a:p>
            <a:pPr algn="l" marL="431801" indent="-215900" lvl="1">
              <a:lnSpc>
                <a:spcPts val="2800"/>
              </a:lnSpc>
              <a:buFont typeface="Arial"/>
              <a:buChar char="•"/>
            </a:pPr>
            <a:r>
              <a:rPr lang="en-US" sz="2000">
                <a:solidFill>
                  <a:srgbClr val="000000"/>
                </a:solidFill>
                <a:latin typeface="Muli"/>
              </a:rPr>
              <a:t>MeanRG</a:t>
            </a:r>
          </a:p>
          <a:p>
            <a:pPr algn="l" marL="431801" indent="-215900" lvl="1">
              <a:lnSpc>
                <a:spcPts val="2800"/>
              </a:lnSpc>
              <a:buFont typeface="Arial"/>
              <a:buChar char="•"/>
            </a:pPr>
            <a:r>
              <a:rPr lang="en-US" sz="2000">
                <a:solidFill>
                  <a:srgbClr val="000000"/>
                </a:solidFill>
                <a:latin typeface="Muli"/>
              </a:rPr>
              <a:t>MeanRB</a:t>
            </a:r>
          </a:p>
          <a:p>
            <a:pPr algn="l" marL="431801" indent="-215900" lvl="1">
              <a:lnSpc>
                <a:spcPts val="2800"/>
              </a:lnSpc>
              <a:buFont typeface="Arial"/>
              <a:buChar char="•"/>
            </a:pPr>
            <a:r>
              <a:rPr lang="en-US" sz="2000">
                <a:solidFill>
                  <a:srgbClr val="000000"/>
                </a:solidFill>
                <a:latin typeface="Muli"/>
              </a:rPr>
              <a:t>StdDevRR</a:t>
            </a:r>
          </a:p>
          <a:p>
            <a:pPr algn="l" marL="431801" indent="-215900" lvl="1">
              <a:lnSpc>
                <a:spcPts val="2800"/>
              </a:lnSpc>
              <a:buFont typeface="Arial"/>
              <a:buChar char="•"/>
            </a:pPr>
            <a:r>
              <a:rPr lang="en-US" sz="2000">
                <a:solidFill>
                  <a:srgbClr val="000000"/>
                </a:solidFill>
                <a:latin typeface="Muli"/>
              </a:rPr>
              <a:t>StdDevRG</a:t>
            </a:r>
          </a:p>
          <a:p>
            <a:pPr algn="l" marL="431801" indent="-215900" lvl="1">
              <a:lnSpc>
                <a:spcPts val="2800"/>
              </a:lnSpc>
              <a:buFont typeface="Arial"/>
              <a:buChar char="•"/>
            </a:pPr>
            <a:r>
              <a:rPr lang="en-US" sz="2000">
                <a:solidFill>
                  <a:srgbClr val="000000"/>
                </a:solidFill>
                <a:latin typeface="Muli"/>
              </a:rPr>
              <a:t>StdDevRB</a:t>
            </a:r>
          </a:p>
          <a:p>
            <a:pPr algn="l" marL="431801" indent="-215900" lvl="1">
              <a:lnSpc>
                <a:spcPts val="2800"/>
              </a:lnSpc>
              <a:buFont typeface="Arial"/>
              <a:buChar char="•"/>
            </a:pPr>
            <a:r>
              <a:rPr lang="en-US" sz="2000">
                <a:solidFill>
                  <a:srgbClr val="000000"/>
                </a:solidFill>
                <a:latin typeface="Muli"/>
              </a:rPr>
              <a:t>SkewRR</a:t>
            </a:r>
          </a:p>
          <a:p>
            <a:pPr algn="l" marL="431801" indent="-215900" lvl="1">
              <a:lnSpc>
                <a:spcPts val="2800"/>
              </a:lnSpc>
              <a:buFont typeface="Arial"/>
              <a:buChar char="•"/>
            </a:pPr>
            <a:r>
              <a:rPr lang="en-US" sz="2000">
                <a:solidFill>
                  <a:srgbClr val="000000"/>
                </a:solidFill>
                <a:latin typeface="Muli"/>
              </a:rPr>
              <a:t>SkewRG</a:t>
            </a:r>
          </a:p>
          <a:p>
            <a:pPr algn="l" marL="431801" indent="-215900" lvl="1">
              <a:lnSpc>
                <a:spcPts val="2800"/>
              </a:lnSpc>
              <a:buFont typeface="Arial"/>
              <a:buChar char="•"/>
            </a:pPr>
            <a:r>
              <a:rPr lang="en-US" sz="2000">
                <a:solidFill>
                  <a:srgbClr val="000000"/>
                </a:solidFill>
                <a:latin typeface="Muli"/>
              </a:rPr>
              <a:t>SkewRB</a:t>
            </a:r>
          </a:p>
        </p:txBody>
      </p:sp>
      <p:sp>
        <p:nvSpPr>
          <p:cNvPr name="TextBox 12" id="12"/>
          <p:cNvSpPr txBox="true"/>
          <p:nvPr/>
        </p:nvSpPr>
        <p:spPr>
          <a:xfrm rot="0">
            <a:off x="2114896" y="2830216"/>
            <a:ext cx="2360626" cy="41275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Fitur Morfologi: </a:t>
            </a:r>
          </a:p>
        </p:txBody>
      </p:sp>
      <p:sp>
        <p:nvSpPr>
          <p:cNvPr name="TextBox 13" id="13"/>
          <p:cNvSpPr txBox="true"/>
          <p:nvPr/>
        </p:nvSpPr>
        <p:spPr>
          <a:xfrm rot="0">
            <a:off x="6310946" y="2830216"/>
            <a:ext cx="2360626" cy="41275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Fitur Warna: </a:t>
            </a:r>
          </a:p>
        </p:txBody>
      </p:sp>
      <p:sp>
        <p:nvSpPr>
          <p:cNvPr name="TextBox 14" id="14"/>
          <p:cNvSpPr txBox="true"/>
          <p:nvPr/>
        </p:nvSpPr>
        <p:spPr>
          <a:xfrm rot="0">
            <a:off x="8778717" y="3234718"/>
            <a:ext cx="2360626" cy="316865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Muli"/>
              </a:rPr>
              <a:t>KurtosisRR</a:t>
            </a:r>
          </a:p>
          <a:p>
            <a:pPr algn="l" marL="431801" indent="-215900" lvl="1">
              <a:lnSpc>
                <a:spcPts val="2800"/>
              </a:lnSpc>
              <a:buFont typeface="Arial"/>
              <a:buChar char="•"/>
            </a:pPr>
            <a:r>
              <a:rPr lang="en-US" sz="2000">
                <a:solidFill>
                  <a:srgbClr val="000000"/>
                </a:solidFill>
                <a:latin typeface="Muli"/>
              </a:rPr>
              <a:t>KurtosisRG</a:t>
            </a:r>
          </a:p>
          <a:p>
            <a:pPr algn="l" marL="431801" indent="-215900" lvl="1">
              <a:lnSpc>
                <a:spcPts val="2800"/>
              </a:lnSpc>
              <a:buFont typeface="Arial"/>
              <a:buChar char="•"/>
            </a:pPr>
            <a:r>
              <a:rPr lang="en-US" sz="2000">
                <a:solidFill>
                  <a:srgbClr val="000000"/>
                </a:solidFill>
                <a:latin typeface="Muli"/>
              </a:rPr>
              <a:t>KurtosisRB</a:t>
            </a:r>
          </a:p>
          <a:p>
            <a:pPr algn="l" marL="431801" indent="-215900" lvl="1">
              <a:lnSpc>
                <a:spcPts val="2800"/>
              </a:lnSpc>
              <a:buFont typeface="Arial"/>
              <a:buChar char="•"/>
            </a:pPr>
            <a:r>
              <a:rPr lang="en-US" sz="2000">
                <a:solidFill>
                  <a:srgbClr val="000000"/>
                </a:solidFill>
                <a:latin typeface="Muli"/>
              </a:rPr>
              <a:t>EntropyRR</a:t>
            </a:r>
          </a:p>
          <a:p>
            <a:pPr algn="l" marL="431801" indent="-215900" lvl="1">
              <a:lnSpc>
                <a:spcPts val="2800"/>
              </a:lnSpc>
              <a:buFont typeface="Arial"/>
              <a:buChar char="•"/>
            </a:pPr>
            <a:r>
              <a:rPr lang="en-US" sz="2000">
                <a:solidFill>
                  <a:srgbClr val="000000"/>
                </a:solidFill>
                <a:latin typeface="Muli"/>
              </a:rPr>
              <a:t>EntropyRG</a:t>
            </a:r>
          </a:p>
          <a:p>
            <a:pPr algn="l" marL="431801" indent="-215900" lvl="1">
              <a:lnSpc>
                <a:spcPts val="2800"/>
              </a:lnSpc>
              <a:buFont typeface="Arial"/>
              <a:buChar char="•"/>
            </a:pPr>
            <a:r>
              <a:rPr lang="en-US" sz="2000">
                <a:solidFill>
                  <a:srgbClr val="000000"/>
                </a:solidFill>
                <a:latin typeface="Muli"/>
              </a:rPr>
              <a:t>EntropyRB</a:t>
            </a:r>
          </a:p>
          <a:p>
            <a:pPr algn="l" marL="431801" indent="-215900" lvl="1">
              <a:lnSpc>
                <a:spcPts val="2800"/>
              </a:lnSpc>
              <a:buFont typeface="Arial"/>
              <a:buChar char="•"/>
            </a:pPr>
            <a:r>
              <a:rPr lang="en-US" sz="2000">
                <a:solidFill>
                  <a:srgbClr val="000000"/>
                </a:solidFill>
                <a:latin typeface="Muli"/>
              </a:rPr>
              <a:t>ALLdaub4RR</a:t>
            </a:r>
          </a:p>
          <a:p>
            <a:pPr algn="l" marL="431801" indent="-215900" lvl="1">
              <a:lnSpc>
                <a:spcPts val="2800"/>
              </a:lnSpc>
              <a:buFont typeface="Arial"/>
              <a:buChar char="•"/>
            </a:pPr>
            <a:r>
              <a:rPr lang="en-US" sz="2000">
                <a:solidFill>
                  <a:srgbClr val="000000"/>
                </a:solidFill>
                <a:latin typeface="Muli"/>
              </a:rPr>
              <a:t>ALLdaub4RG</a:t>
            </a:r>
          </a:p>
          <a:p>
            <a:pPr algn="l" marL="431801" indent="-215900" lvl="1">
              <a:lnSpc>
                <a:spcPts val="2800"/>
              </a:lnSpc>
              <a:buFont typeface="Arial"/>
              <a:buChar char="•"/>
            </a:pPr>
            <a:r>
              <a:rPr lang="en-US" sz="2000">
                <a:solidFill>
                  <a:srgbClr val="000000"/>
                </a:solidFill>
                <a:latin typeface="Muli"/>
              </a:rPr>
              <a:t>ALLdaub4RB</a:t>
            </a:r>
          </a:p>
        </p:txBody>
      </p:sp>
      <p:sp>
        <p:nvSpPr>
          <p:cNvPr name="TextBox 15" id="15"/>
          <p:cNvSpPr txBox="true"/>
          <p:nvPr/>
        </p:nvSpPr>
        <p:spPr>
          <a:xfrm rot="0">
            <a:off x="6310946" y="6822468"/>
            <a:ext cx="2360626" cy="41275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Variabel Y : </a:t>
            </a:r>
          </a:p>
        </p:txBody>
      </p:sp>
      <p:sp>
        <p:nvSpPr>
          <p:cNvPr name="TextBox 16" id="16"/>
          <p:cNvSpPr txBox="true"/>
          <p:nvPr/>
        </p:nvSpPr>
        <p:spPr>
          <a:xfrm rot="0">
            <a:off x="6310946" y="7263793"/>
            <a:ext cx="4828397" cy="14065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Muli"/>
              </a:rPr>
              <a:t>Class : Kategori atau label kelas dari Kurma, yaitu Barhee, Deglet Nour, Sukkary, Rotab Mozafati, Ruthana, Safawi, Sagai.</a:t>
            </a:r>
          </a:p>
        </p:txBody>
      </p:sp>
      <p:sp>
        <p:nvSpPr>
          <p:cNvPr name="AutoShape 17" id="17"/>
          <p:cNvSpPr/>
          <p:nvPr/>
        </p:nvSpPr>
        <p:spPr>
          <a:xfrm flipV="true">
            <a:off x="5606096" y="2868376"/>
            <a:ext cx="19050" cy="6104283"/>
          </a:xfrm>
          <a:prstGeom prst="line">
            <a:avLst/>
          </a:prstGeom>
          <a:ln cap="flat" w="38100">
            <a:solidFill>
              <a:srgbClr val="292E6E"/>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false" flipV="true" rot="-5400000">
            <a:off x="14019964" y="-226256"/>
            <a:ext cx="6066605" cy="5340663"/>
          </a:xfrm>
          <a:custGeom>
            <a:avLst/>
            <a:gdLst/>
            <a:ahLst/>
            <a:cxnLst/>
            <a:rect r="r" b="b" t="t" l="l"/>
            <a:pathLst>
              <a:path h="5340663" w="6066605">
                <a:moveTo>
                  <a:pt x="0" y="5340663"/>
                </a:moveTo>
                <a:lnTo>
                  <a:pt x="6066605" y="5340663"/>
                </a:lnTo>
                <a:lnTo>
                  <a:pt x="6066605"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Freeform 4" id="4"/>
          <p:cNvSpPr/>
          <p:nvPr/>
        </p:nvSpPr>
        <p:spPr>
          <a:xfrm flipH="false" flipV="false" rot="-5400000">
            <a:off x="9468849" y="-8657659"/>
            <a:ext cx="6064363" cy="5340663"/>
          </a:xfrm>
          <a:custGeom>
            <a:avLst/>
            <a:gdLst/>
            <a:ahLst/>
            <a:cxnLst/>
            <a:rect r="r" b="b" t="t" l="l"/>
            <a:pathLst>
              <a:path h="5340663" w="6064363">
                <a:moveTo>
                  <a:pt x="0" y="0"/>
                </a:moveTo>
                <a:lnTo>
                  <a:pt x="6064363" y="0"/>
                </a:lnTo>
                <a:lnTo>
                  <a:pt x="6064363" y="5340663"/>
                </a:lnTo>
                <a:lnTo>
                  <a:pt x="0" y="5340663"/>
                </a:lnTo>
                <a:lnTo>
                  <a:pt x="0" y="0"/>
                </a:lnTo>
                <a:close/>
              </a:path>
            </a:pathLst>
          </a:custGeom>
          <a:blipFill>
            <a:blip r:embed="rId2">
              <a:extLst>
                <a:ext uri="{96DAC541-7B7A-43D3-8B79-37D633B846F1}">
                  <asvg:svgBlip xmlns:asvg="http://schemas.microsoft.com/office/drawing/2016/SVG/main" r:embed="rId3"/>
                </a:ext>
              </a:extLst>
            </a:blip>
            <a:stretch>
              <a:fillRect l="-221371" t="0" r="0" b="0"/>
            </a:stretch>
          </a:blipFill>
        </p:spPr>
      </p:sp>
      <p:sp>
        <p:nvSpPr>
          <p:cNvPr name="AutoShape 5" id="5"/>
          <p:cNvSpPr/>
          <p:nvPr/>
        </p:nvSpPr>
        <p:spPr>
          <a:xfrm>
            <a:off x="2114896" y="9277350"/>
            <a:ext cx="14938346" cy="19050"/>
          </a:xfrm>
          <a:prstGeom prst="line">
            <a:avLst/>
          </a:prstGeom>
          <a:ln cap="flat" w="38100">
            <a:solidFill>
              <a:srgbClr val="292E6E"/>
            </a:solidFill>
            <a:prstDash val="solid"/>
            <a:headEnd type="none" len="sm" w="sm"/>
            <a:tailEnd type="none" len="sm" w="sm"/>
          </a:ln>
        </p:spPr>
      </p:sp>
      <p:sp>
        <p:nvSpPr>
          <p:cNvPr name="Freeform 6" id="6"/>
          <p:cNvSpPr/>
          <p:nvPr/>
        </p:nvSpPr>
        <p:spPr>
          <a:xfrm flipH="false" flipV="false" rot="5400000">
            <a:off x="14228313" y="36137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114896" y="1133475"/>
            <a:ext cx="8006925" cy="867410"/>
          </a:xfrm>
          <a:prstGeom prst="rect">
            <a:avLst/>
          </a:prstGeom>
        </p:spPr>
        <p:txBody>
          <a:bodyPr anchor="t" rtlCol="false" tIns="0" lIns="0" bIns="0" rIns="0">
            <a:spAutoFit/>
          </a:bodyPr>
          <a:lstStyle/>
          <a:p>
            <a:pPr algn="l">
              <a:lnSpc>
                <a:spcPts val="6399"/>
              </a:lnSpc>
            </a:pPr>
            <a:r>
              <a:rPr lang="en-US" sz="6399">
                <a:solidFill>
                  <a:srgbClr val="292E6E"/>
                </a:solidFill>
                <a:latin typeface="Ubuntu Bold"/>
              </a:rPr>
              <a:t>Metodologi</a:t>
            </a:r>
          </a:p>
        </p:txBody>
      </p:sp>
      <p:sp>
        <p:nvSpPr>
          <p:cNvPr name="TextBox 8" id="8"/>
          <p:cNvSpPr txBox="true"/>
          <p:nvPr/>
        </p:nvSpPr>
        <p:spPr>
          <a:xfrm rot="0">
            <a:off x="2114896" y="1962785"/>
            <a:ext cx="15144404" cy="172720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Studi ini menerapkan lima algoritma pembelajaran mesin untuk klasifikasi dataset "Date Fruit Dataset". Algoritma yang digunakan adalah SVM, KNN, DT, RF, dan NN. Setiap algoritma diimplementasikan dan dioptimalkan menggunakan pustaka scikit-learn di Python. Langkah-langkah metodologi adalah sebagai berikut</a:t>
            </a:r>
          </a:p>
        </p:txBody>
      </p:sp>
      <p:sp>
        <p:nvSpPr>
          <p:cNvPr name="Freeform 9" id="9"/>
          <p:cNvSpPr/>
          <p:nvPr/>
        </p:nvSpPr>
        <p:spPr>
          <a:xfrm flipH="false" flipV="false" rot="0">
            <a:off x="5807843" y="4395758"/>
            <a:ext cx="4022942" cy="4251458"/>
          </a:xfrm>
          <a:custGeom>
            <a:avLst/>
            <a:gdLst/>
            <a:ahLst/>
            <a:cxnLst/>
            <a:rect r="r" b="b" t="t" l="l"/>
            <a:pathLst>
              <a:path h="4251458" w="4022942">
                <a:moveTo>
                  <a:pt x="0" y="0"/>
                </a:moveTo>
                <a:lnTo>
                  <a:pt x="4022942" y="0"/>
                </a:lnTo>
                <a:lnTo>
                  <a:pt x="4022942" y="4251457"/>
                </a:lnTo>
                <a:lnTo>
                  <a:pt x="0" y="4251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830785" y="4395758"/>
            <a:ext cx="4022942" cy="4251458"/>
          </a:xfrm>
          <a:custGeom>
            <a:avLst/>
            <a:gdLst/>
            <a:ahLst/>
            <a:cxnLst/>
            <a:rect r="r" b="b" t="t" l="l"/>
            <a:pathLst>
              <a:path h="4251458" w="4022942">
                <a:moveTo>
                  <a:pt x="0" y="0"/>
                </a:moveTo>
                <a:lnTo>
                  <a:pt x="4022942" y="0"/>
                </a:lnTo>
                <a:lnTo>
                  <a:pt x="4022942" y="4251457"/>
                </a:lnTo>
                <a:lnTo>
                  <a:pt x="0" y="4251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784901" y="4395758"/>
            <a:ext cx="4022942" cy="4251458"/>
          </a:xfrm>
          <a:custGeom>
            <a:avLst/>
            <a:gdLst/>
            <a:ahLst/>
            <a:cxnLst/>
            <a:rect r="r" b="b" t="t" l="l"/>
            <a:pathLst>
              <a:path h="4251458" w="4022942">
                <a:moveTo>
                  <a:pt x="0" y="0"/>
                </a:moveTo>
                <a:lnTo>
                  <a:pt x="4022942" y="0"/>
                </a:lnTo>
                <a:lnTo>
                  <a:pt x="4022942" y="4251457"/>
                </a:lnTo>
                <a:lnTo>
                  <a:pt x="0" y="4251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3369208" y="4301070"/>
            <a:ext cx="854328" cy="854328"/>
          </a:xfrm>
          <a:custGeom>
            <a:avLst/>
            <a:gdLst/>
            <a:ahLst/>
            <a:cxnLst/>
            <a:rect r="r" b="b" t="t" l="l"/>
            <a:pathLst>
              <a:path h="854328" w="854328">
                <a:moveTo>
                  <a:pt x="0" y="0"/>
                </a:moveTo>
                <a:lnTo>
                  <a:pt x="854329" y="0"/>
                </a:lnTo>
                <a:lnTo>
                  <a:pt x="854329" y="854328"/>
                </a:lnTo>
                <a:lnTo>
                  <a:pt x="0" y="854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395375" y="4301070"/>
            <a:ext cx="854328" cy="854328"/>
          </a:xfrm>
          <a:custGeom>
            <a:avLst/>
            <a:gdLst/>
            <a:ahLst/>
            <a:cxnLst/>
            <a:rect r="r" b="b" t="t" l="l"/>
            <a:pathLst>
              <a:path h="854328" w="854328">
                <a:moveTo>
                  <a:pt x="0" y="0"/>
                </a:moveTo>
                <a:lnTo>
                  <a:pt x="854328" y="0"/>
                </a:lnTo>
                <a:lnTo>
                  <a:pt x="854328" y="854328"/>
                </a:lnTo>
                <a:lnTo>
                  <a:pt x="0" y="854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3372433" y="4539366"/>
            <a:ext cx="847879" cy="434887"/>
          </a:xfrm>
          <a:prstGeom prst="rect">
            <a:avLst/>
          </a:prstGeom>
        </p:spPr>
        <p:txBody>
          <a:bodyPr anchor="t" rtlCol="false" tIns="0" lIns="0" bIns="0" rIns="0">
            <a:spAutoFit/>
          </a:bodyPr>
          <a:lstStyle/>
          <a:p>
            <a:pPr algn="ctr">
              <a:lnSpc>
                <a:spcPts val="3245"/>
              </a:lnSpc>
            </a:pPr>
            <a:r>
              <a:rPr lang="en-US" sz="3245">
                <a:solidFill>
                  <a:srgbClr val="F2F2F2"/>
                </a:solidFill>
                <a:latin typeface="Oswald Bold"/>
              </a:rPr>
              <a:t>01</a:t>
            </a:r>
          </a:p>
        </p:txBody>
      </p:sp>
      <p:sp>
        <p:nvSpPr>
          <p:cNvPr name="TextBox 15" id="15"/>
          <p:cNvSpPr txBox="true"/>
          <p:nvPr/>
        </p:nvSpPr>
        <p:spPr>
          <a:xfrm rot="0">
            <a:off x="7395375" y="4539366"/>
            <a:ext cx="847879" cy="434887"/>
          </a:xfrm>
          <a:prstGeom prst="rect">
            <a:avLst/>
          </a:prstGeom>
        </p:spPr>
        <p:txBody>
          <a:bodyPr anchor="t" rtlCol="false" tIns="0" lIns="0" bIns="0" rIns="0">
            <a:spAutoFit/>
          </a:bodyPr>
          <a:lstStyle/>
          <a:p>
            <a:pPr algn="ctr">
              <a:lnSpc>
                <a:spcPts val="3245"/>
              </a:lnSpc>
            </a:pPr>
            <a:r>
              <a:rPr lang="en-US" sz="3245">
                <a:solidFill>
                  <a:srgbClr val="F2F2F2"/>
                </a:solidFill>
                <a:latin typeface="Oswald Bold"/>
              </a:rPr>
              <a:t>02</a:t>
            </a:r>
          </a:p>
        </p:txBody>
      </p:sp>
      <p:sp>
        <p:nvSpPr>
          <p:cNvPr name="Freeform 16" id="16"/>
          <p:cNvSpPr/>
          <p:nvPr/>
        </p:nvSpPr>
        <p:spPr>
          <a:xfrm flipH="false" flipV="false" rot="0">
            <a:off x="11421541" y="4301070"/>
            <a:ext cx="854328" cy="854328"/>
          </a:xfrm>
          <a:custGeom>
            <a:avLst/>
            <a:gdLst/>
            <a:ahLst/>
            <a:cxnLst/>
            <a:rect r="r" b="b" t="t" l="l"/>
            <a:pathLst>
              <a:path h="854328" w="854328">
                <a:moveTo>
                  <a:pt x="0" y="0"/>
                </a:moveTo>
                <a:lnTo>
                  <a:pt x="854329" y="0"/>
                </a:lnTo>
                <a:lnTo>
                  <a:pt x="854329" y="854328"/>
                </a:lnTo>
                <a:lnTo>
                  <a:pt x="0" y="854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1415092" y="4539366"/>
            <a:ext cx="847879" cy="434887"/>
          </a:xfrm>
          <a:prstGeom prst="rect">
            <a:avLst/>
          </a:prstGeom>
        </p:spPr>
        <p:txBody>
          <a:bodyPr anchor="t" rtlCol="false" tIns="0" lIns="0" bIns="0" rIns="0">
            <a:spAutoFit/>
          </a:bodyPr>
          <a:lstStyle/>
          <a:p>
            <a:pPr algn="ctr">
              <a:lnSpc>
                <a:spcPts val="3245"/>
              </a:lnSpc>
            </a:pPr>
            <a:r>
              <a:rPr lang="en-US" sz="3245">
                <a:solidFill>
                  <a:srgbClr val="F2F2F2"/>
                </a:solidFill>
                <a:latin typeface="Oswald Bold"/>
              </a:rPr>
              <a:t>03</a:t>
            </a:r>
          </a:p>
        </p:txBody>
      </p:sp>
      <p:sp>
        <p:nvSpPr>
          <p:cNvPr name="TextBox 18" id="18"/>
          <p:cNvSpPr txBox="true"/>
          <p:nvPr/>
        </p:nvSpPr>
        <p:spPr>
          <a:xfrm rot="0">
            <a:off x="1784901" y="5959774"/>
            <a:ext cx="4022942" cy="1408590"/>
          </a:xfrm>
          <a:prstGeom prst="rect">
            <a:avLst/>
          </a:prstGeom>
        </p:spPr>
        <p:txBody>
          <a:bodyPr anchor="t" rtlCol="false" tIns="0" lIns="0" bIns="0" rIns="0">
            <a:spAutoFit/>
          </a:bodyPr>
          <a:lstStyle/>
          <a:p>
            <a:pPr algn="ctr">
              <a:lnSpc>
                <a:spcPts val="2839"/>
              </a:lnSpc>
            </a:pPr>
            <a:r>
              <a:rPr lang="en-US" sz="2028">
                <a:solidFill>
                  <a:srgbClr val="000000"/>
                </a:solidFill>
                <a:latin typeface="Muli"/>
              </a:rPr>
              <a:t>Penanganan Missing Value, Normalisasi Data, dan </a:t>
            </a:r>
          </a:p>
          <a:p>
            <a:pPr algn="ctr">
              <a:lnSpc>
                <a:spcPts val="2839"/>
              </a:lnSpc>
            </a:pPr>
            <a:r>
              <a:rPr lang="en-US" sz="2028">
                <a:solidFill>
                  <a:srgbClr val="000000"/>
                </a:solidFill>
                <a:latin typeface="Muli"/>
              </a:rPr>
              <a:t>Memisahkan Data Train &amp;</a:t>
            </a:r>
          </a:p>
          <a:p>
            <a:pPr algn="ctr">
              <a:lnSpc>
                <a:spcPts val="2839"/>
              </a:lnSpc>
            </a:pPr>
            <a:r>
              <a:rPr lang="en-US" sz="2028">
                <a:solidFill>
                  <a:srgbClr val="000000"/>
                </a:solidFill>
                <a:latin typeface="Muli"/>
              </a:rPr>
              <a:t>Testing.</a:t>
            </a:r>
          </a:p>
        </p:txBody>
      </p:sp>
      <p:sp>
        <p:nvSpPr>
          <p:cNvPr name="TextBox 19" id="19"/>
          <p:cNvSpPr txBox="true"/>
          <p:nvPr/>
        </p:nvSpPr>
        <p:spPr>
          <a:xfrm rot="0">
            <a:off x="2202748" y="5399407"/>
            <a:ext cx="3159326" cy="434887"/>
          </a:xfrm>
          <a:prstGeom prst="rect">
            <a:avLst/>
          </a:prstGeom>
        </p:spPr>
        <p:txBody>
          <a:bodyPr anchor="t" rtlCol="false" tIns="0" lIns="0" bIns="0" rIns="0">
            <a:spAutoFit/>
          </a:bodyPr>
          <a:lstStyle/>
          <a:p>
            <a:pPr algn="ctr">
              <a:lnSpc>
                <a:spcPts val="3245"/>
              </a:lnSpc>
            </a:pPr>
            <a:r>
              <a:rPr lang="en-US" sz="3245">
                <a:solidFill>
                  <a:srgbClr val="C42263"/>
                </a:solidFill>
                <a:latin typeface="Oswald"/>
              </a:rPr>
              <a:t>Pre-Processing Data</a:t>
            </a:r>
          </a:p>
        </p:txBody>
      </p:sp>
      <p:sp>
        <p:nvSpPr>
          <p:cNvPr name="TextBox 20" id="20"/>
          <p:cNvSpPr txBox="true"/>
          <p:nvPr/>
        </p:nvSpPr>
        <p:spPr>
          <a:xfrm rot="0">
            <a:off x="5655971" y="5959774"/>
            <a:ext cx="4326687" cy="1764093"/>
          </a:xfrm>
          <a:prstGeom prst="rect">
            <a:avLst/>
          </a:prstGeom>
        </p:spPr>
        <p:txBody>
          <a:bodyPr anchor="t" rtlCol="false" tIns="0" lIns="0" bIns="0" rIns="0">
            <a:spAutoFit/>
          </a:bodyPr>
          <a:lstStyle/>
          <a:p>
            <a:pPr algn="ctr">
              <a:lnSpc>
                <a:spcPts val="2839"/>
              </a:lnSpc>
            </a:pPr>
            <a:r>
              <a:rPr lang="en-US" sz="2028">
                <a:solidFill>
                  <a:srgbClr val="000000"/>
                </a:solidFill>
                <a:latin typeface="Muli"/>
              </a:rPr>
              <a:t>Desicion Tree, Random </a:t>
            </a:r>
          </a:p>
          <a:p>
            <a:pPr algn="ctr">
              <a:lnSpc>
                <a:spcPts val="2839"/>
              </a:lnSpc>
            </a:pPr>
            <a:r>
              <a:rPr lang="en-US" sz="2028">
                <a:solidFill>
                  <a:srgbClr val="000000"/>
                </a:solidFill>
                <a:latin typeface="Muli"/>
              </a:rPr>
              <a:t>Forest, Support Vector </a:t>
            </a:r>
          </a:p>
          <a:p>
            <a:pPr algn="ctr">
              <a:lnSpc>
                <a:spcPts val="2839"/>
              </a:lnSpc>
            </a:pPr>
            <a:r>
              <a:rPr lang="en-US" sz="2028">
                <a:solidFill>
                  <a:srgbClr val="000000"/>
                </a:solidFill>
                <a:latin typeface="Muli"/>
              </a:rPr>
              <a:t>Machine (SVM), K-Nearest Neighbors (KNN), Neural </a:t>
            </a:r>
          </a:p>
          <a:p>
            <a:pPr algn="ctr">
              <a:lnSpc>
                <a:spcPts val="2839"/>
              </a:lnSpc>
            </a:pPr>
            <a:r>
              <a:rPr lang="en-US" sz="2028">
                <a:solidFill>
                  <a:srgbClr val="000000"/>
                </a:solidFill>
                <a:latin typeface="Muli"/>
              </a:rPr>
              <a:t>Networks (NN)</a:t>
            </a:r>
          </a:p>
        </p:txBody>
      </p:sp>
      <p:sp>
        <p:nvSpPr>
          <p:cNvPr name="TextBox 21" id="21"/>
          <p:cNvSpPr txBox="true"/>
          <p:nvPr/>
        </p:nvSpPr>
        <p:spPr>
          <a:xfrm rot="0">
            <a:off x="6127257" y="5391632"/>
            <a:ext cx="3367983" cy="434887"/>
          </a:xfrm>
          <a:prstGeom prst="rect">
            <a:avLst/>
          </a:prstGeom>
        </p:spPr>
        <p:txBody>
          <a:bodyPr anchor="t" rtlCol="false" tIns="0" lIns="0" bIns="0" rIns="0">
            <a:spAutoFit/>
          </a:bodyPr>
          <a:lstStyle/>
          <a:p>
            <a:pPr algn="ctr">
              <a:lnSpc>
                <a:spcPts val="3245"/>
              </a:lnSpc>
            </a:pPr>
            <a:r>
              <a:rPr lang="en-US" sz="3245">
                <a:solidFill>
                  <a:srgbClr val="C42263"/>
                </a:solidFill>
                <a:latin typeface="Oswald"/>
              </a:rPr>
              <a:t>Penerapan Algoritma</a:t>
            </a:r>
          </a:p>
        </p:txBody>
      </p:sp>
      <p:sp>
        <p:nvSpPr>
          <p:cNvPr name="TextBox 22" id="22"/>
          <p:cNvSpPr txBox="true"/>
          <p:nvPr/>
        </p:nvSpPr>
        <p:spPr>
          <a:xfrm rot="0">
            <a:off x="10121821" y="6315277"/>
            <a:ext cx="3439166" cy="1053087"/>
          </a:xfrm>
          <a:prstGeom prst="rect">
            <a:avLst/>
          </a:prstGeom>
        </p:spPr>
        <p:txBody>
          <a:bodyPr anchor="t" rtlCol="false" tIns="0" lIns="0" bIns="0" rIns="0">
            <a:spAutoFit/>
          </a:bodyPr>
          <a:lstStyle/>
          <a:p>
            <a:pPr algn="ctr">
              <a:lnSpc>
                <a:spcPts val="2839"/>
              </a:lnSpc>
            </a:pPr>
            <a:r>
              <a:rPr lang="en-US" sz="2028">
                <a:solidFill>
                  <a:srgbClr val="000000"/>
                </a:solidFill>
                <a:latin typeface="Muli"/>
              </a:rPr>
              <a:t>Metrik Evaluasi : akurasi, presisi, recall, F1-score, </a:t>
            </a:r>
          </a:p>
          <a:p>
            <a:pPr algn="ctr">
              <a:lnSpc>
                <a:spcPts val="2839"/>
              </a:lnSpc>
            </a:pPr>
            <a:r>
              <a:rPr lang="en-US" sz="2028">
                <a:solidFill>
                  <a:srgbClr val="000000"/>
                </a:solidFill>
                <a:latin typeface="Muli"/>
              </a:rPr>
              <a:t>Nilai AUC.</a:t>
            </a:r>
          </a:p>
        </p:txBody>
      </p:sp>
      <p:sp>
        <p:nvSpPr>
          <p:cNvPr name="TextBox 23" id="23"/>
          <p:cNvSpPr txBox="true"/>
          <p:nvPr/>
        </p:nvSpPr>
        <p:spPr>
          <a:xfrm rot="0">
            <a:off x="10626094" y="5360719"/>
            <a:ext cx="2404403" cy="844488"/>
          </a:xfrm>
          <a:prstGeom prst="rect">
            <a:avLst/>
          </a:prstGeom>
        </p:spPr>
        <p:txBody>
          <a:bodyPr anchor="t" rtlCol="false" tIns="0" lIns="0" bIns="0" rIns="0">
            <a:spAutoFit/>
          </a:bodyPr>
          <a:lstStyle/>
          <a:p>
            <a:pPr algn="ctr">
              <a:lnSpc>
                <a:spcPts val="3245"/>
              </a:lnSpc>
            </a:pPr>
            <a:r>
              <a:rPr lang="en-US" sz="3245">
                <a:solidFill>
                  <a:srgbClr val="C42263"/>
                </a:solidFill>
                <a:latin typeface="Oswald"/>
              </a:rPr>
              <a:t>Evaluasi Kinerja Model</a:t>
            </a:r>
          </a:p>
        </p:txBody>
      </p:sp>
      <p:sp>
        <p:nvSpPr>
          <p:cNvPr name="Freeform 24" id="24"/>
          <p:cNvSpPr/>
          <p:nvPr/>
        </p:nvSpPr>
        <p:spPr>
          <a:xfrm flipH="false" flipV="false" rot="0">
            <a:off x="13853555" y="4395758"/>
            <a:ext cx="4022942" cy="4251458"/>
          </a:xfrm>
          <a:custGeom>
            <a:avLst/>
            <a:gdLst/>
            <a:ahLst/>
            <a:cxnLst/>
            <a:rect r="r" b="b" t="t" l="l"/>
            <a:pathLst>
              <a:path h="4251458" w="4022942">
                <a:moveTo>
                  <a:pt x="0" y="0"/>
                </a:moveTo>
                <a:lnTo>
                  <a:pt x="4022942" y="0"/>
                </a:lnTo>
                <a:lnTo>
                  <a:pt x="4022942" y="4251457"/>
                </a:lnTo>
                <a:lnTo>
                  <a:pt x="0" y="4251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5444311" y="4301070"/>
            <a:ext cx="854328" cy="854328"/>
          </a:xfrm>
          <a:custGeom>
            <a:avLst/>
            <a:gdLst/>
            <a:ahLst/>
            <a:cxnLst/>
            <a:rect r="r" b="b" t="t" l="l"/>
            <a:pathLst>
              <a:path h="854328" w="854328">
                <a:moveTo>
                  <a:pt x="0" y="0"/>
                </a:moveTo>
                <a:lnTo>
                  <a:pt x="854329" y="0"/>
                </a:lnTo>
                <a:lnTo>
                  <a:pt x="854329" y="854328"/>
                </a:lnTo>
                <a:lnTo>
                  <a:pt x="0" y="854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15437862" y="4539366"/>
            <a:ext cx="847879" cy="434887"/>
          </a:xfrm>
          <a:prstGeom prst="rect">
            <a:avLst/>
          </a:prstGeom>
        </p:spPr>
        <p:txBody>
          <a:bodyPr anchor="t" rtlCol="false" tIns="0" lIns="0" bIns="0" rIns="0">
            <a:spAutoFit/>
          </a:bodyPr>
          <a:lstStyle/>
          <a:p>
            <a:pPr algn="ctr">
              <a:lnSpc>
                <a:spcPts val="3245"/>
              </a:lnSpc>
            </a:pPr>
            <a:r>
              <a:rPr lang="en-US" sz="3245">
                <a:solidFill>
                  <a:srgbClr val="F2F2F2"/>
                </a:solidFill>
                <a:latin typeface="Oswald Bold"/>
              </a:rPr>
              <a:t>04</a:t>
            </a:r>
          </a:p>
        </p:txBody>
      </p:sp>
      <p:sp>
        <p:nvSpPr>
          <p:cNvPr name="TextBox 27" id="27"/>
          <p:cNvSpPr txBox="true"/>
          <p:nvPr/>
        </p:nvSpPr>
        <p:spPr>
          <a:xfrm rot="0">
            <a:off x="13708132" y="6315277"/>
            <a:ext cx="4326687" cy="1408590"/>
          </a:xfrm>
          <a:prstGeom prst="rect">
            <a:avLst/>
          </a:prstGeom>
        </p:spPr>
        <p:txBody>
          <a:bodyPr anchor="t" rtlCol="false" tIns="0" lIns="0" bIns="0" rIns="0">
            <a:spAutoFit/>
          </a:bodyPr>
          <a:lstStyle/>
          <a:p>
            <a:pPr algn="ctr">
              <a:lnSpc>
                <a:spcPts val="2839"/>
              </a:lnSpc>
            </a:pPr>
            <a:r>
              <a:rPr lang="en-US" sz="2028">
                <a:solidFill>
                  <a:srgbClr val="000000"/>
                </a:solidFill>
                <a:latin typeface="Muli"/>
              </a:rPr>
              <a:t>Membandingkan Kinerja </a:t>
            </a:r>
          </a:p>
          <a:p>
            <a:pPr algn="ctr">
              <a:lnSpc>
                <a:spcPts val="2839"/>
              </a:lnSpc>
            </a:pPr>
            <a:r>
              <a:rPr lang="en-US" sz="2028">
                <a:solidFill>
                  <a:srgbClr val="000000"/>
                </a:solidFill>
                <a:latin typeface="Muli"/>
              </a:rPr>
              <a:t>berbagai Model, </a:t>
            </a:r>
          </a:p>
          <a:p>
            <a:pPr algn="ctr">
              <a:lnSpc>
                <a:spcPts val="2839"/>
              </a:lnSpc>
            </a:pPr>
            <a:r>
              <a:rPr lang="en-US" sz="2028">
                <a:solidFill>
                  <a:srgbClr val="000000"/>
                </a:solidFill>
                <a:latin typeface="Muli"/>
              </a:rPr>
              <a:t>Analisis Hasil, Menentukan </a:t>
            </a:r>
          </a:p>
          <a:p>
            <a:pPr algn="ctr">
              <a:lnSpc>
                <a:spcPts val="2839"/>
              </a:lnSpc>
            </a:pPr>
            <a:r>
              <a:rPr lang="en-US" sz="2028">
                <a:solidFill>
                  <a:srgbClr val="000000"/>
                </a:solidFill>
                <a:latin typeface="Muli"/>
              </a:rPr>
              <a:t>Model Terbaik.</a:t>
            </a:r>
          </a:p>
        </p:txBody>
      </p:sp>
      <p:sp>
        <p:nvSpPr>
          <p:cNvPr name="TextBox 28" id="28"/>
          <p:cNvSpPr txBox="true"/>
          <p:nvPr/>
        </p:nvSpPr>
        <p:spPr>
          <a:xfrm rot="0">
            <a:off x="14648864" y="5360719"/>
            <a:ext cx="2404403" cy="844488"/>
          </a:xfrm>
          <a:prstGeom prst="rect">
            <a:avLst/>
          </a:prstGeom>
        </p:spPr>
        <p:txBody>
          <a:bodyPr anchor="t" rtlCol="false" tIns="0" lIns="0" bIns="0" rIns="0">
            <a:spAutoFit/>
          </a:bodyPr>
          <a:lstStyle/>
          <a:p>
            <a:pPr algn="ctr">
              <a:lnSpc>
                <a:spcPts val="3245"/>
              </a:lnSpc>
            </a:pPr>
            <a:r>
              <a:rPr lang="en-US" sz="3245">
                <a:solidFill>
                  <a:srgbClr val="C42263"/>
                </a:solidFill>
                <a:latin typeface="Oswald"/>
              </a:rPr>
              <a:t>Perbandingan dan Kesimpulan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false" flipV="true" rot="-5400000">
            <a:off x="14019964" y="-226256"/>
            <a:ext cx="6066605" cy="5340663"/>
          </a:xfrm>
          <a:custGeom>
            <a:avLst/>
            <a:gdLst/>
            <a:ahLst/>
            <a:cxnLst/>
            <a:rect r="r" b="b" t="t" l="l"/>
            <a:pathLst>
              <a:path h="5340663" w="6066605">
                <a:moveTo>
                  <a:pt x="0" y="5340663"/>
                </a:moveTo>
                <a:lnTo>
                  <a:pt x="6066605" y="5340663"/>
                </a:lnTo>
                <a:lnTo>
                  <a:pt x="6066605"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Freeform 4" id="4"/>
          <p:cNvSpPr/>
          <p:nvPr/>
        </p:nvSpPr>
        <p:spPr>
          <a:xfrm flipH="false" flipV="false" rot="-5400000">
            <a:off x="9468849" y="-8657659"/>
            <a:ext cx="6064363" cy="5340663"/>
          </a:xfrm>
          <a:custGeom>
            <a:avLst/>
            <a:gdLst/>
            <a:ahLst/>
            <a:cxnLst/>
            <a:rect r="r" b="b" t="t" l="l"/>
            <a:pathLst>
              <a:path h="5340663" w="6064363">
                <a:moveTo>
                  <a:pt x="0" y="0"/>
                </a:moveTo>
                <a:lnTo>
                  <a:pt x="6064363" y="0"/>
                </a:lnTo>
                <a:lnTo>
                  <a:pt x="6064363" y="5340663"/>
                </a:lnTo>
                <a:lnTo>
                  <a:pt x="0" y="5340663"/>
                </a:lnTo>
                <a:lnTo>
                  <a:pt x="0" y="0"/>
                </a:lnTo>
                <a:close/>
              </a:path>
            </a:pathLst>
          </a:custGeom>
          <a:blipFill>
            <a:blip r:embed="rId2">
              <a:extLst>
                <a:ext uri="{96DAC541-7B7A-43D3-8B79-37D633B846F1}">
                  <asvg:svgBlip xmlns:asvg="http://schemas.microsoft.com/office/drawing/2016/SVG/main" r:embed="rId3"/>
                </a:ext>
              </a:extLst>
            </a:blip>
            <a:stretch>
              <a:fillRect l="-221371" t="0" r="0" b="0"/>
            </a:stretch>
          </a:blipFill>
        </p:spPr>
      </p:sp>
      <p:sp>
        <p:nvSpPr>
          <p:cNvPr name="AutoShape 5" id="5"/>
          <p:cNvSpPr/>
          <p:nvPr/>
        </p:nvSpPr>
        <p:spPr>
          <a:xfrm>
            <a:off x="2114896" y="9277350"/>
            <a:ext cx="14938346" cy="19050"/>
          </a:xfrm>
          <a:prstGeom prst="line">
            <a:avLst/>
          </a:prstGeom>
          <a:ln cap="flat" w="38100">
            <a:solidFill>
              <a:srgbClr val="292E6E"/>
            </a:solidFill>
            <a:prstDash val="solid"/>
            <a:headEnd type="none" len="sm" w="sm"/>
            <a:tailEnd type="none" len="sm" w="sm"/>
          </a:ln>
        </p:spPr>
      </p:sp>
      <p:sp>
        <p:nvSpPr>
          <p:cNvPr name="Freeform 6" id="6"/>
          <p:cNvSpPr/>
          <p:nvPr/>
        </p:nvSpPr>
        <p:spPr>
          <a:xfrm flipH="false" flipV="false" rot="5400000">
            <a:off x="14228313" y="36137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14896" y="4950196"/>
            <a:ext cx="14938346" cy="4100723"/>
          </a:xfrm>
          <a:custGeom>
            <a:avLst/>
            <a:gdLst/>
            <a:ahLst/>
            <a:cxnLst/>
            <a:rect r="r" b="b" t="t" l="l"/>
            <a:pathLst>
              <a:path h="4100723" w="14938346">
                <a:moveTo>
                  <a:pt x="0" y="0"/>
                </a:moveTo>
                <a:lnTo>
                  <a:pt x="14938346" y="0"/>
                </a:lnTo>
                <a:lnTo>
                  <a:pt x="14938346" y="4100723"/>
                </a:lnTo>
                <a:lnTo>
                  <a:pt x="0" y="4100723"/>
                </a:lnTo>
                <a:lnTo>
                  <a:pt x="0" y="0"/>
                </a:lnTo>
                <a:close/>
              </a:path>
            </a:pathLst>
          </a:custGeom>
          <a:blipFill>
            <a:blip r:embed="rId6"/>
            <a:stretch>
              <a:fillRect l="0" t="0" r="0" b="0"/>
            </a:stretch>
          </a:blipFill>
        </p:spPr>
      </p:sp>
      <p:sp>
        <p:nvSpPr>
          <p:cNvPr name="TextBox 8" id="8"/>
          <p:cNvSpPr txBox="true"/>
          <p:nvPr/>
        </p:nvSpPr>
        <p:spPr>
          <a:xfrm rot="0">
            <a:off x="2114896" y="1133475"/>
            <a:ext cx="8006925" cy="867410"/>
          </a:xfrm>
          <a:prstGeom prst="rect">
            <a:avLst/>
          </a:prstGeom>
        </p:spPr>
        <p:txBody>
          <a:bodyPr anchor="t" rtlCol="false" tIns="0" lIns="0" bIns="0" rIns="0">
            <a:spAutoFit/>
          </a:bodyPr>
          <a:lstStyle/>
          <a:p>
            <a:pPr algn="l">
              <a:lnSpc>
                <a:spcPts val="6399"/>
              </a:lnSpc>
            </a:pPr>
            <a:r>
              <a:rPr lang="en-US" sz="6399">
                <a:solidFill>
                  <a:srgbClr val="292E6E"/>
                </a:solidFill>
                <a:latin typeface="Ubuntu Bold"/>
              </a:rPr>
              <a:t>Statistika Deskriptif</a:t>
            </a:r>
          </a:p>
        </p:txBody>
      </p:sp>
      <p:sp>
        <p:nvSpPr>
          <p:cNvPr name="TextBox 9" id="9"/>
          <p:cNvSpPr txBox="true"/>
          <p:nvPr/>
        </p:nvSpPr>
        <p:spPr>
          <a:xfrm rot="0">
            <a:off x="2114896" y="1953260"/>
            <a:ext cx="15144404" cy="2789555"/>
          </a:xfrm>
          <a:prstGeom prst="rect">
            <a:avLst/>
          </a:prstGeom>
        </p:spPr>
        <p:txBody>
          <a:bodyPr anchor="t" rtlCol="false" tIns="0" lIns="0" bIns="0" rIns="0">
            <a:spAutoFit/>
          </a:bodyPr>
          <a:lstStyle/>
          <a:p>
            <a:pPr algn="just">
              <a:lnSpc>
                <a:spcPts val="3220"/>
              </a:lnSpc>
            </a:pPr>
            <a:r>
              <a:rPr lang="en-US" sz="2300">
                <a:solidFill>
                  <a:srgbClr val="000000"/>
                </a:solidFill>
                <a:latin typeface="Muli"/>
              </a:rPr>
              <a:t>Statistik deskriptif dari dataset dapat dilihat pada gambar dibawah. Statistik deskriptif ini mencakup berbagai metrik seperti rata-rata, standar deviasi, nilai minimum, kuartil, median, kuartil ketiga, dan nilai maksimum untuk berbagai variabel seperti Area, Perimeter, Major Axis, Minor Axis, Eccentricity, dan lainnya. Statistik ini digunakan untuk memberikan gambaran umum mengenai distribusi dan variasi data dalam dataset, membantu dalam memahami karakteristik dasar dari data yang dianalisis. Analisis statistik deskriptif ini penting untuk mengidentifikasi potensi outliers dan memahami skala dan kisaran data yang tersedia. Untuk statistik deskriptif lengkapnya, dapat dilihat pada lampiran kode Python yang telah disertakan.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612065" y="2273979"/>
            <a:ext cx="9063870" cy="6206085"/>
          </a:xfrm>
          <a:custGeom>
            <a:avLst/>
            <a:gdLst/>
            <a:ahLst/>
            <a:cxnLst/>
            <a:rect r="r" b="b" t="t" l="l"/>
            <a:pathLst>
              <a:path h="6206085" w="9063870">
                <a:moveTo>
                  <a:pt x="0" y="0"/>
                </a:moveTo>
                <a:lnTo>
                  <a:pt x="9063870" y="0"/>
                </a:lnTo>
                <a:lnTo>
                  <a:pt x="9063870" y="6206085"/>
                </a:lnTo>
                <a:lnTo>
                  <a:pt x="0" y="6206085"/>
                </a:lnTo>
                <a:lnTo>
                  <a:pt x="0" y="0"/>
                </a:lnTo>
                <a:close/>
              </a:path>
            </a:pathLst>
          </a:custGeom>
          <a:blipFill>
            <a:blip r:embed="rId6"/>
            <a:stretch>
              <a:fillRect l="0" t="0" r="0" b="0"/>
            </a:stretch>
          </a:blipFill>
        </p:spPr>
      </p:sp>
      <p:sp>
        <p:nvSpPr>
          <p:cNvPr name="TextBox 7" id="7"/>
          <p:cNvSpPr txBox="true"/>
          <p:nvPr/>
        </p:nvSpPr>
        <p:spPr>
          <a:xfrm rot="0">
            <a:off x="4412271" y="647383"/>
            <a:ext cx="9463459"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Visualisasi Data</a:t>
            </a:r>
          </a:p>
        </p:txBody>
      </p:sp>
      <p:sp>
        <p:nvSpPr>
          <p:cNvPr name="TextBox 8" id="8"/>
          <p:cNvSpPr txBox="true"/>
          <p:nvPr/>
        </p:nvSpPr>
        <p:spPr>
          <a:xfrm rot="0">
            <a:off x="4067182" y="1590992"/>
            <a:ext cx="10153637"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rPr>
              <a:t>Visualisasi Data Variabel “Class”</a:t>
            </a:r>
          </a:p>
        </p:txBody>
      </p:sp>
      <p:sp>
        <p:nvSpPr>
          <p:cNvPr name="TextBox 9" id="9"/>
          <p:cNvSpPr txBox="true"/>
          <p:nvPr/>
        </p:nvSpPr>
        <p:spPr>
          <a:xfrm rot="0">
            <a:off x="1622381" y="8585200"/>
            <a:ext cx="14272968" cy="1406525"/>
          </a:xfrm>
          <a:prstGeom prst="rect">
            <a:avLst/>
          </a:prstGeom>
        </p:spPr>
        <p:txBody>
          <a:bodyPr anchor="t" rtlCol="false" tIns="0" lIns="0" bIns="0" rIns="0">
            <a:spAutoFit/>
          </a:bodyPr>
          <a:lstStyle/>
          <a:p>
            <a:pPr algn="just">
              <a:lnSpc>
                <a:spcPts val="2800"/>
              </a:lnSpc>
            </a:pPr>
            <a:r>
              <a:rPr lang="en-US" sz="2000">
                <a:solidFill>
                  <a:srgbClr val="000000"/>
                </a:solidFill>
                <a:latin typeface="Muli"/>
              </a:rPr>
              <a:t> Terlihat pada gambar diatas bahwa terdapat ketidakseimbangan data yang signifikan, dimana jenis kurma DOKOL memiliki frekuensi tertinggi sebesar 204, sedangkan jenis kurma BERHI hanya memiliki frekuensi sebesar 65. Jenis kurma lainnya seperti DEGLET (98), IRAQI (72), ROTANA (166), SAFAVI (199), dan SOGAY (94) juga menunjukkan variasi yang signifikan dalam jumlah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1452502" y="914664"/>
            <a:ext cx="727310" cy="2061962"/>
          </a:xfrm>
          <a:custGeom>
            <a:avLst/>
            <a:gdLst/>
            <a:ahLst/>
            <a:cxnLst/>
            <a:rect r="r" b="b" t="t" l="l"/>
            <a:pathLst>
              <a:path h="2061962" w="727310">
                <a:moveTo>
                  <a:pt x="0" y="0"/>
                </a:moveTo>
                <a:lnTo>
                  <a:pt x="727311" y="0"/>
                </a:lnTo>
                <a:lnTo>
                  <a:pt x="727311" y="2061961"/>
                </a:lnTo>
                <a:lnTo>
                  <a:pt x="0" y="2061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16157" y="3809654"/>
            <a:ext cx="2520284" cy="5166582"/>
          </a:xfrm>
          <a:custGeom>
            <a:avLst/>
            <a:gdLst/>
            <a:ahLst/>
            <a:cxnLst/>
            <a:rect r="r" b="b" t="t" l="l"/>
            <a:pathLst>
              <a:path h="5166582" w="2520284">
                <a:moveTo>
                  <a:pt x="0" y="0"/>
                </a:moveTo>
                <a:lnTo>
                  <a:pt x="2520284" y="0"/>
                </a:lnTo>
                <a:lnTo>
                  <a:pt x="2520284" y="5166582"/>
                </a:lnTo>
                <a:lnTo>
                  <a:pt x="0" y="5166582"/>
                </a:lnTo>
                <a:lnTo>
                  <a:pt x="0" y="0"/>
                </a:lnTo>
                <a:close/>
              </a:path>
            </a:pathLst>
          </a:custGeom>
          <a:blipFill>
            <a:blip r:embed="rId6"/>
            <a:stretch>
              <a:fillRect l="0" t="0" r="0" b="0"/>
            </a:stretch>
          </a:blipFill>
        </p:spPr>
      </p:sp>
      <p:sp>
        <p:nvSpPr>
          <p:cNvPr name="Freeform 7" id="7"/>
          <p:cNvSpPr/>
          <p:nvPr/>
        </p:nvSpPr>
        <p:spPr>
          <a:xfrm flipH="false" flipV="false" rot="0">
            <a:off x="4698391" y="3809654"/>
            <a:ext cx="2570565" cy="5166582"/>
          </a:xfrm>
          <a:custGeom>
            <a:avLst/>
            <a:gdLst/>
            <a:ahLst/>
            <a:cxnLst/>
            <a:rect r="r" b="b" t="t" l="l"/>
            <a:pathLst>
              <a:path h="5166582" w="2570565">
                <a:moveTo>
                  <a:pt x="0" y="0"/>
                </a:moveTo>
                <a:lnTo>
                  <a:pt x="2570565" y="0"/>
                </a:lnTo>
                <a:lnTo>
                  <a:pt x="2570565" y="5166582"/>
                </a:lnTo>
                <a:lnTo>
                  <a:pt x="0" y="5166582"/>
                </a:lnTo>
                <a:lnTo>
                  <a:pt x="0" y="0"/>
                </a:lnTo>
                <a:close/>
              </a:path>
            </a:pathLst>
          </a:custGeom>
          <a:blipFill>
            <a:blip r:embed="rId7"/>
            <a:stretch>
              <a:fillRect l="0" t="0" r="0" b="0"/>
            </a:stretch>
          </a:blipFill>
        </p:spPr>
      </p:sp>
      <p:sp>
        <p:nvSpPr>
          <p:cNvPr name="Freeform 8" id="8"/>
          <p:cNvSpPr/>
          <p:nvPr/>
        </p:nvSpPr>
        <p:spPr>
          <a:xfrm flipH="false" flipV="false" rot="0">
            <a:off x="7630906" y="3809654"/>
            <a:ext cx="2541728" cy="953148"/>
          </a:xfrm>
          <a:custGeom>
            <a:avLst/>
            <a:gdLst/>
            <a:ahLst/>
            <a:cxnLst/>
            <a:rect r="r" b="b" t="t" l="l"/>
            <a:pathLst>
              <a:path h="953148" w="2541728">
                <a:moveTo>
                  <a:pt x="0" y="0"/>
                </a:moveTo>
                <a:lnTo>
                  <a:pt x="2541729" y="0"/>
                </a:lnTo>
                <a:lnTo>
                  <a:pt x="2541729" y="953148"/>
                </a:lnTo>
                <a:lnTo>
                  <a:pt x="0" y="953148"/>
                </a:lnTo>
                <a:lnTo>
                  <a:pt x="0" y="0"/>
                </a:lnTo>
                <a:close/>
              </a:path>
            </a:pathLst>
          </a:custGeom>
          <a:blipFill>
            <a:blip r:embed="rId8"/>
            <a:stretch>
              <a:fillRect l="0" t="0" r="0" b="0"/>
            </a:stretch>
          </a:blipFill>
        </p:spPr>
      </p:sp>
      <p:sp>
        <p:nvSpPr>
          <p:cNvPr name="TextBox 9" id="9"/>
          <p:cNvSpPr txBox="true"/>
          <p:nvPr/>
        </p:nvSpPr>
        <p:spPr>
          <a:xfrm rot="0">
            <a:off x="4412271" y="1415539"/>
            <a:ext cx="9463459"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Pre-Processing Data</a:t>
            </a:r>
          </a:p>
        </p:txBody>
      </p:sp>
      <p:sp>
        <p:nvSpPr>
          <p:cNvPr name="TextBox 10" id="10"/>
          <p:cNvSpPr txBox="true"/>
          <p:nvPr/>
        </p:nvSpPr>
        <p:spPr>
          <a:xfrm rot="0">
            <a:off x="5589358" y="2542829"/>
            <a:ext cx="7109285"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rPr>
              <a:t>Penanganan Missing Value</a:t>
            </a:r>
          </a:p>
        </p:txBody>
      </p:sp>
      <p:sp>
        <p:nvSpPr>
          <p:cNvPr name="TextBox 11" id="11"/>
          <p:cNvSpPr txBox="true"/>
          <p:nvPr/>
        </p:nvSpPr>
        <p:spPr>
          <a:xfrm rot="0">
            <a:off x="1452502" y="3215929"/>
            <a:ext cx="6123876" cy="412750"/>
          </a:xfrm>
          <a:prstGeom prst="rect">
            <a:avLst/>
          </a:prstGeom>
        </p:spPr>
        <p:txBody>
          <a:bodyPr anchor="t" rtlCol="false" tIns="0" lIns="0" bIns="0" rIns="0">
            <a:spAutoFit/>
          </a:bodyPr>
          <a:lstStyle/>
          <a:p>
            <a:pPr algn="l">
              <a:lnSpc>
                <a:spcPts val="3499"/>
              </a:lnSpc>
            </a:pPr>
            <a:r>
              <a:rPr lang="en-US" sz="2499">
                <a:solidFill>
                  <a:srgbClr val="000000"/>
                </a:solidFill>
                <a:latin typeface="Muli"/>
              </a:rPr>
              <a:t>Jumlah Missing Values di Setiap Variabel:</a:t>
            </a:r>
          </a:p>
        </p:txBody>
      </p:sp>
      <p:sp>
        <p:nvSpPr>
          <p:cNvPr name="TextBox 12" id="12"/>
          <p:cNvSpPr txBox="true"/>
          <p:nvPr/>
        </p:nvSpPr>
        <p:spPr>
          <a:xfrm rot="0">
            <a:off x="7630906" y="5291220"/>
            <a:ext cx="7888980" cy="2165350"/>
          </a:xfrm>
          <a:prstGeom prst="rect">
            <a:avLst/>
          </a:prstGeom>
        </p:spPr>
        <p:txBody>
          <a:bodyPr anchor="t" rtlCol="false" tIns="0" lIns="0" bIns="0" rIns="0">
            <a:spAutoFit/>
          </a:bodyPr>
          <a:lstStyle/>
          <a:p>
            <a:pPr algn="l">
              <a:lnSpc>
                <a:spcPts val="3499"/>
              </a:lnSpc>
            </a:pPr>
            <a:r>
              <a:rPr lang="en-US" sz="2499">
                <a:solidFill>
                  <a:srgbClr val="000000"/>
                </a:solidFill>
                <a:latin typeface="Muli"/>
              </a:rPr>
              <a:t>Terlihat Pada  Pengecekan Missing Value tersebut bahwa data dalam dataset kami ini secara keseluruhan sudah tidak ada Missing Value. Jadi dataset kami sudah layak untuk dilanjutkan analisisnya.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DAGH7DU-XXU</dc:identifier>
  <dcterms:modified xsi:type="dcterms:W3CDTF">2011-08-01T06:04:30Z</dcterms:modified>
  <cp:revision>1</cp:revision>
  <dc:title>PPT Final Project SML</dc:title>
</cp:coreProperties>
</file>